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31" r:id="rId3"/>
    <p:sldId id="332" r:id="rId4"/>
    <p:sldId id="334" r:id="rId5"/>
    <p:sldId id="333" r:id="rId6"/>
    <p:sldId id="335" r:id="rId7"/>
    <p:sldId id="336" r:id="rId8"/>
    <p:sldId id="337" r:id="rId9"/>
    <p:sldId id="338" r:id="rId10"/>
    <p:sldId id="339" r:id="rId11"/>
    <p:sldId id="341" r:id="rId12"/>
    <p:sldId id="342" r:id="rId13"/>
    <p:sldId id="343" r:id="rId14"/>
    <p:sldId id="355" r:id="rId15"/>
    <p:sldId id="340" r:id="rId16"/>
    <p:sldId id="358" r:id="rId17"/>
    <p:sldId id="357" r:id="rId18"/>
    <p:sldId id="344" r:id="rId19"/>
    <p:sldId id="345" r:id="rId20"/>
    <p:sldId id="346" r:id="rId21"/>
    <p:sldId id="347" r:id="rId22"/>
    <p:sldId id="348" r:id="rId23"/>
    <p:sldId id="356" r:id="rId24"/>
    <p:sldId id="349" r:id="rId25"/>
    <p:sldId id="350" r:id="rId26"/>
    <p:sldId id="351" r:id="rId27"/>
    <p:sldId id="352" r:id="rId28"/>
    <p:sldId id="353" r:id="rId29"/>
    <p:sldId id="354" r:id="rId30"/>
    <p:sldId id="32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7" d="100"/>
          <a:sy n="67" d="100"/>
        </p:scale>
        <p:origin x="-146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DB7D6A-F4B8-44C1-BCF6-09DD283B40D5}" type="datetimeFigureOut">
              <a:rPr lang="en-US" smtClean="0"/>
              <a:pPr/>
              <a:t>4/18/2017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C7B24-9D11-4470-B5F8-CC7EC4DE20F5}" type="slidenum">
              <a:rPr lang="en-US" smtClean="0"/>
              <a:pPr/>
              <a:t>‹#›</a:t>
            </a:fld>
            <a:endParaRPr lang="en-US"/>
          </a:p>
        </p:txBody>
      </p:sp>
    </p:spTree>
    <p:extLst>
      <p:ext uri="{BB962C8B-B14F-4D97-AF65-F5344CB8AC3E}">
        <p14:creationId xmlns:p14="http://schemas.microsoft.com/office/powerpoint/2010/main" xmlns="" val="201525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DC7B24-9D11-4470-B5F8-CC7EC4DE20F5}" type="slidenum">
              <a:rPr lang="en-US" smtClean="0"/>
              <a:pPr/>
              <a:t>1</a:t>
            </a:fld>
            <a:endParaRPr lang="en-US"/>
          </a:p>
        </p:txBody>
      </p:sp>
    </p:spTree>
    <p:extLst>
      <p:ext uri="{BB962C8B-B14F-4D97-AF65-F5344CB8AC3E}">
        <p14:creationId xmlns:p14="http://schemas.microsoft.com/office/powerpoint/2010/main" xmlns="" val="1556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F02B01-F918-4E80-B62D-14DD78369A09}" type="datetime1">
              <a:rPr lang="en-US" smtClean="0"/>
              <a:pPr/>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FA0BC-9018-4D19-87EC-360577556071}" type="datetime1">
              <a:rPr lang="en-US" smtClean="0"/>
              <a:pPr/>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648F4-98DE-444E-B189-64EB662A0A06}" type="datetime1">
              <a:rPr lang="en-US" smtClean="0"/>
              <a:pPr/>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54900B-764B-4D64-9BEB-8167C748122A}" type="datetime1">
              <a:rPr lang="en-US" smtClean="0"/>
              <a:pPr/>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8F93F3-A296-44C8-93A8-319C4923BE24}" type="datetime1">
              <a:rPr lang="en-US" smtClean="0"/>
              <a:pPr/>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703928-85DF-4952-99E8-227FB597F2C1}" type="datetime1">
              <a:rPr lang="en-US" smtClean="0"/>
              <a:pPr/>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21DD23-9D4E-47C4-B769-A536C76B7F62}" type="datetime1">
              <a:rPr lang="en-US" smtClean="0"/>
              <a:pPr/>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B96037-C9EB-42A5-9481-7144E52716E7}" type="datetime1">
              <a:rPr lang="en-US" smtClean="0"/>
              <a:pPr/>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C3B13-D3A2-47AB-AB27-CD1AAE8E7C3D}" type="datetime1">
              <a:rPr lang="en-US" smtClean="0"/>
              <a:pPr/>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98F89B-649B-4227-9CB8-CEC152E512DC}" type="datetime1">
              <a:rPr lang="en-US" smtClean="0"/>
              <a:pPr/>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43BF2-954E-4014-B105-8D201C2DBEA9}" type="datetime1">
              <a:rPr lang="en-US" smtClean="0"/>
              <a:pPr/>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661C4-6B0B-485A-892C-16258EB34D32}" type="datetime1">
              <a:rPr lang="en-US" smtClean="0"/>
              <a:pPr/>
              <a:t>4/18/2017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property mortg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1785918" y="5357826"/>
            <a:ext cx="5029200" cy="1077218"/>
          </a:xfrm>
          <a:prstGeom prst="rect">
            <a:avLst/>
          </a:prstGeom>
          <a:noFill/>
        </p:spPr>
        <p:txBody>
          <a:bodyPr wrap="square" rtlCol="0">
            <a:spAutoFit/>
          </a:bodyPr>
          <a:lstStyle/>
          <a:p>
            <a:pPr algn="ctr"/>
            <a:r>
              <a:rPr lang="en-US" sz="2800" b="1" dirty="0" smtClean="0"/>
              <a:t>Dr. </a:t>
            </a:r>
            <a:r>
              <a:rPr lang="en-US" sz="2800" b="1" dirty="0" err="1" smtClean="0"/>
              <a:t>Kalpeshkumar</a:t>
            </a:r>
            <a:r>
              <a:rPr lang="en-US" sz="2800" b="1" dirty="0" smtClean="0"/>
              <a:t> </a:t>
            </a:r>
            <a:r>
              <a:rPr lang="en-US" sz="2800" b="1" dirty="0" smtClean="0"/>
              <a:t>L  Gupta</a:t>
            </a:r>
          </a:p>
          <a:p>
            <a:pPr algn="ctr"/>
            <a:r>
              <a:rPr lang="en-US" dirty="0" smtClean="0"/>
              <a:t>Founder – </a:t>
            </a:r>
            <a:r>
              <a:rPr lang="en-US" dirty="0" err="1" smtClean="0"/>
              <a:t>ProBono</a:t>
            </a:r>
            <a:r>
              <a:rPr lang="en-US" dirty="0" smtClean="0"/>
              <a:t> India</a:t>
            </a:r>
            <a:endParaRPr lang="en-US" dirty="0" smtClean="0"/>
          </a:p>
          <a:p>
            <a:pPr algn="ctr"/>
            <a:r>
              <a:rPr lang="en-US" dirty="0" smtClean="0"/>
              <a:t>www.probono-india.in</a:t>
            </a:r>
            <a:endParaRPr lang="en-US" dirty="0"/>
          </a:p>
        </p:txBody>
      </p:sp>
      <p:sp>
        <p:nvSpPr>
          <p:cNvPr id="6" name="Rectangle 5"/>
          <p:cNvSpPr/>
          <p:nvPr/>
        </p:nvSpPr>
        <p:spPr>
          <a:xfrm>
            <a:off x="381000" y="685800"/>
            <a:ext cx="8531225" cy="1200329"/>
          </a:xfrm>
          <a:prstGeom prst="rect">
            <a:avLst/>
          </a:prstGeom>
          <a:noFill/>
        </p:spPr>
        <p:txBody>
          <a:bodyPr wrap="square" lIns="91440" tIns="45720" rIns="91440" bIns="45720">
            <a:spAutoFit/>
          </a:bodyPr>
          <a:lstStyle/>
          <a:p>
            <a:pPr algn="ctr"/>
            <a:r>
              <a:rPr lang="en-US"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The Noise Pollution  (Regulation &amp; Control) </a:t>
            </a:r>
          </a:p>
          <a:p>
            <a:pPr algn="ctr"/>
            <a:r>
              <a:rPr lang="en-US"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Rules, 2000</a:t>
            </a:r>
            <a:endParaRPr lang="en-US" sz="3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2" name="Rectangle 1"/>
          <p:cNvSpPr/>
          <p:nvPr/>
        </p:nvSpPr>
        <p:spPr>
          <a:xfrm>
            <a:off x="0" y="7937"/>
            <a:ext cx="9144000" cy="373063"/>
          </a:xfrm>
          <a:prstGeom prst="rect">
            <a:avLst/>
          </a:prstGeom>
          <a:blipFill>
            <a:blip r:embed="rId3"/>
            <a:tile tx="0" ty="0" sx="100000" sy="100000" flip="none" algn="tl"/>
          </a:blipFill>
        </p:spPr>
        <p:style>
          <a:lnRef idx="3">
            <a:schemeClr val="lt1"/>
          </a:lnRef>
          <a:fillRef idx="1">
            <a:schemeClr val="dk1"/>
          </a:fillRef>
          <a:effectRef idx="1">
            <a:schemeClr val="dk1"/>
          </a:effectRef>
          <a:fontRef idx="minor">
            <a:schemeClr val="lt1"/>
          </a:fontRef>
        </p:style>
        <p:txBody>
          <a:bodyPr rtlCol="0" anchor="ctr"/>
          <a:lstStyle/>
          <a:p>
            <a:pPr algn="ctr"/>
            <a:endParaRPr lang="en-US">
              <a:blipFill>
                <a:blip r:embed="rId4"/>
                <a:tile tx="0" ty="0" sx="100000" sy="100000" flip="none" algn="tl"/>
              </a:blipFill>
            </a:endParaRPr>
          </a:p>
        </p:txBody>
      </p:sp>
      <p:sp>
        <p:nvSpPr>
          <p:cNvPr id="10" name="Rectangle 9"/>
          <p:cNvSpPr/>
          <p:nvPr/>
        </p:nvSpPr>
        <p:spPr>
          <a:xfrm>
            <a:off x="0" y="6478010"/>
            <a:ext cx="9144000" cy="373063"/>
          </a:xfrm>
          <a:prstGeom prst="rect">
            <a:avLst/>
          </a:prstGeom>
          <a:blipFill>
            <a:blip r:embed="rId3"/>
            <a:tile tx="0" ty="0" sx="100000" sy="100000" flip="none" algn="tl"/>
          </a:blipFill>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
        <p:nvSpPr>
          <p:cNvPr id="11" name="AutoShape 2" descr="Image result for transfer of propert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143240" y="2214554"/>
            <a:ext cx="2308825" cy="16855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 name="Picture 2" descr="F:\KALPESH Jan 10\MEMBERSHIP &amp; CONFEENCE\ProBono India\ProBono India\About ProBono\ProBono Logo Final.jpg"/>
          <p:cNvPicPr>
            <a:picLocks noChangeAspect="1" noChangeArrowheads="1"/>
          </p:cNvPicPr>
          <p:nvPr/>
        </p:nvPicPr>
        <p:blipFill>
          <a:blip r:embed="rId6" cstate="print"/>
          <a:srcRect/>
          <a:stretch>
            <a:fillRect/>
          </a:stretch>
        </p:blipFill>
        <p:spPr bwMode="auto">
          <a:xfrm>
            <a:off x="3714744" y="4214818"/>
            <a:ext cx="1144647" cy="1209663"/>
          </a:xfrm>
          <a:prstGeom prst="rect">
            <a:avLst/>
          </a:prstGeom>
          <a:noFill/>
        </p:spPr>
      </p:pic>
    </p:spTree>
    <p:extLst>
      <p:ext uri="{BB962C8B-B14F-4D97-AF65-F5344CB8AC3E}">
        <p14:creationId xmlns:p14="http://schemas.microsoft.com/office/powerpoint/2010/main" xmlns="" val="957326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Kinds of Noise Pollution </a:t>
            </a:r>
            <a:endParaRPr lang="en-US" sz="2200" b="1" dirty="0">
              <a:solidFill>
                <a:srgbClr val="FF0000"/>
              </a:solidFill>
            </a:endParaRPr>
          </a:p>
        </p:txBody>
      </p:sp>
      <p:sp>
        <p:nvSpPr>
          <p:cNvPr id="5" name="Rectangle 4"/>
          <p:cNvSpPr/>
          <p:nvPr/>
        </p:nvSpPr>
        <p:spPr>
          <a:xfrm>
            <a:off x="914400" y="990600"/>
            <a:ext cx="7010400" cy="3939540"/>
          </a:xfrm>
          <a:prstGeom prst="rect">
            <a:avLst/>
          </a:prstGeom>
        </p:spPr>
        <p:txBody>
          <a:bodyPr wrap="square">
            <a:spAutoFit/>
          </a:bodyPr>
          <a:lstStyle/>
          <a:p>
            <a:pPr algn="just"/>
            <a:r>
              <a:rPr lang="en-US" sz="2200" b="1" dirty="0" smtClean="0"/>
              <a:t>3. Rural Noise Pollution</a:t>
            </a:r>
          </a:p>
          <a:p>
            <a:pPr algn="just"/>
            <a:endParaRPr lang="en-US" sz="2200" dirty="0"/>
          </a:p>
          <a:p>
            <a:pPr algn="just"/>
            <a:r>
              <a:rPr lang="en-US" sz="2200" dirty="0" smtClean="0"/>
              <a:t>The noise pollution created due to use of pumping sets, flour mills and religious gathering in rural areas is called rural noise pollution. However, rural noise pollution generates least hazard in comparison with the industrial and urban noise pollution.</a:t>
            </a:r>
          </a:p>
          <a:p>
            <a:pPr algn="just"/>
            <a:endParaRPr lang="en-US" sz="800" dirty="0"/>
          </a:p>
          <a:p>
            <a:pPr algn="just"/>
            <a:r>
              <a:rPr lang="en-US" sz="2200" dirty="0" smtClean="0"/>
              <a:t>The Allahabad HC in </a:t>
            </a:r>
            <a:r>
              <a:rPr lang="en-US" sz="2200" i="1" dirty="0" err="1" smtClean="0"/>
              <a:t>Radhey</a:t>
            </a:r>
            <a:r>
              <a:rPr lang="en-US" sz="2200" i="1" dirty="0" smtClean="0"/>
              <a:t> </a:t>
            </a:r>
            <a:r>
              <a:rPr lang="en-US" sz="2200" i="1" dirty="0" err="1" smtClean="0"/>
              <a:t>Shyam</a:t>
            </a:r>
            <a:r>
              <a:rPr lang="en-US" sz="2200" i="1" dirty="0" smtClean="0"/>
              <a:t> v/s. Guru Prasad (AIR 1978 All. 86)</a:t>
            </a:r>
            <a:r>
              <a:rPr lang="en-US" sz="2200" dirty="0" smtClean="0"/>
              <a:t>, issued injunction against the defendant, restraining him from running a flour-mill on the ground of causing additional noise in an already noisy area.</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109912" y="4953000"/>
            <a:ext cx="2619375" cy="1743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2" descr="F:\KALPESH Jan 10\MEMBERSHIP &amp; CONFEENCE\ProBono India\ProBono India\About ProBono\ProBono Logo Final.jpg"/>
          <p:cNvPicPr>
            <a:picLocks noChangeAspect="1" noChangeArrowheads="1"/>
          </p:cNvPicPr>
          <p:nvPr/>
        </p:nvPicPr>
        <p:blipFill>
          <a:blip r:embed="rId4"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289401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1000"/>
                                        <p:tgtEl>
                                          <p:spTgt spid="5">
                                            <p:txEl>
                                              <p:pRg st="4" end="4"/>
                                            </p:txEl>
                                          </p:spTgt>
                                        </p:tgtEl>
                                      </p:cBhvr>
                                    </p:animEffect>
                                    <p:anim calcmode="lin" valueType="num">
                                      <p:cBhvr>
                                        <p:cTn id="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Noise Pollution Rules</a:t>
            </a:r>
            <a:endParaRPr lang="en-US" sz="2200" b="1" dirty="0">
              <a:solidFill>
                <a:srgbClr val="FF0000"/>
              </a:solidFill>
            </a:endParaRPr>
          </a:p>
        </p:txBody>
      </p:sp>
      <p:sp>
        <p:nvSpPr>
          <p:cNvPr id="5" name="Rectangle 4"/>
          <p:cNvSpPr/>
          <p:nvPr/>
        </p:nvSpPr>
        <p:spPr>
          <a:xfrm>
            <a:off x="914400" y="811887"/>
            <a:ext cx="7010400" cy="4154984"/>
          </a:xfrm>
          <a:prstGeom prst="rect">
            <a:avLst/>
          </a:prstGeom>
        </p:spPr>
        <p:txBody>
          <a:bodyPr wrap="square">
            <a:spAutoFit/>
          </a:bodyPr>
          <a:lstStyle/>
          <a:p>
            <a:pPr algn="just"/>
            <a:r>
              <a:rPr lang="en-US" sz="2200" dirty="0" smtClean="0"/>
              <a:t>Dt. 14-2-2000</a:t>
            </a:r>
          </a:p>
          <a:p>
            <a:pPr algn="just"/>
            <a:endParaRPr lang="en-US" sz="2200" dirty="0" smtClean="0"/>
          </a:p>
          <a:p>
            <a:pPr algn="just"/>
            <a:r>
              <a:rPr lang="en-US" sz="2200" dirty="0" smtClean="0"/>
              <a:t>Whereas the increasing ambient noise levels in public places from various sources, inter alia, industrial activity, construction activity, generator sets, loud speakers, public address systems, music systems, vehicular horns and other mechanical devices have deleterious effects on human health and the psychological well being of the people, it is considered necessary to regulate and control noise producing and generating sources with the objectives of maintaining the ambient air quality standards in respect of noise.</a:t>
            </a:r>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251899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Noise Pollution Rules</a:t>
            </a:r>
            <a:endParaRPr lang="en-US" sz="2200" b="1" dirty="0">
              <a:solidFill>
                <a:srgbClr val="FF0000"/>
              </a:solidFill>
            </a:endParaRPr>
          </a:p>
        </p:txBody>
      </p:sp>
      <p:sp>
        <p:nvSpPr>
          <p:cNvPr id="5" name="Rectangle 4"/>
          <p:cNvSpPr/>
          <p:nvPr/>
        </p:nvSpPr>
        <p:spPr>
          <a:xfrm>
            <a:off x="914400" y="811887"/>
            <a:ext cx="7010400" cy="3139321"/>
          </a:xfrm>
          <a:prstGeom prst="rect">
            <a:avLst/>
          </a:prstGeom>
        </p:spPr>
        <p:txBody>
          <a:bodyPr wrap="square">
            <a:spAutoFit/>
          </a:bodyPr>
          <a:lstStyle/>
          <a:p>
            <a:pPr algn="just"/>
            <a:r>
              <a:rPr lang="en-US" sz="2200" dirty="0" smtClean="0"/>
              <a:t>Now, therefore, in exercise of the powers conferred by clause (ii) of sub-section (2) of Section 3, sub-section (1) and clause (b) of sub-section (2) of Section 6 and Section 25 of the Environment (Protection) Act, 1986 read with </a:t>
            </a:r>
          </a:p>
          <a:p>
            <a:pPr algn="just"/>
            <a:endParaRPr lang="en-US" sz="2200" dirty="0"/>
          </a:p>
          <a:p>
            <a:pPr algn="just"/>
            <a:r>
              <a:rPr lang="en-US" sz="2200" dirty="0" smtClean="0"/>
              <a:t>Rule 5 of the Environment (Protection) Rules, 1986, the Central Govt. hereby makes the followings rules for the regulation and control of noise producing and generating sources.</a:t>
            </a:r>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2987616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a:p>
        </p:txBody>
      </p:sp>
      <p:sp>
        <p:nvSpPr>
          <p:cNvPr id="3" name="Rectangle 2"/>
          <p:cNvSpPr/>
          <p:nvPr/>
        </p:nvSpPr>
        <p:spPr>
          <a:xfrm>
            <a:off x="914400" y="381000"/>
            <a:ext cx="7010400" cy="769441"/>
          </a:xfrm>
          <a:prstGeom prst="rect">
            <a:avLst/>
          </a:prstGeom>
        </p:spPr>
        <p:txBody>
          <a:bodyPr wrap="square">
            <a:spAutoFit/>
          </a:bodyPr>
          <a:lstStyle/>
          <a:p>
            <a:pPr algn="just"/>
            <a:r>
              <a:rPr lang="en-US" sz="2200" b="1" dirty="0" smtClean="0">
                <a:solidFill>
                  <a:srgbClr val="FF0000"/>
                </a:solidFill>
              </a:rPr>
              <a:t>Section 3 :- Ambient Air Quality Standards in respect of noise for different areas/zones</a:t>
            </a:r>
            <a:endParaRPr lang="en-US" sz="2200" b="1" dirty="0">
              <a:solidFill>
                <a:srgbClr val="FF0000"/>
              </a:solidFill>
            </a:endParaRPr>
          </a:p>
        </p:txBody>
      </p:sp>
      <p:sp>
        <p:nvSpPr>
          <p:cNvPr id="5" name="Rectangle 4"/>
          <p:cNvSpPr/>
          <p:nvPr/>
        </p:nvSpPr>
        <p:spPr>
          <a:xfrm>
            <a:off x="914400" y="1119187"/>
            <a:ext cx="7162800" cy="4832092"/>
          </a:xfrm>
          <a:prstGeom prst="rect">
            <a:avLst/>
          </a:prstGeom>
        </p:spPr>
        <p:txBody>
          <a:bodyPr wrap="square">
            <a:spAutoFit/>
          </a:bodyPr>
          <a:lstStyle/>
          <a:p>
            <a:pPr marL="342900" indent="-342900" algn="just">
              <a:buFontTx/>
              <a:buChar char="-"/>
            </a:pPr>
            <a:r>
              <a:rPr lang="en-US" sz="2200" dirty="0" smtClean="0"/>
              <a:t>The ambient air quality standards in respect of noise for different areas/zones shall be such as specified in the Schedule annexed to these rules.</a:t>
            </a:r>
          </a:p>
          <a:p>
            <a:pPr marL="342900" indent="-342900" algn="just">
              <a:buFontTx/>
              <a:buChar char="-"/>
            </a:pPr>
            <a:endParaRPr lang="en-US" sz="2200" dirty="0" smtClean="0"/>
          </a:p>
          <a:p>
            <a:pPr marL="342900" indent="-342900" algn="just">
              <a:buFontTx/>
              <a:buChar char="-"/>
            </a:pPr>
            <a:r>
              <a:rPr lang="en-US" sz="2200" dirty="0" smtClean="0"/>
              <a:t>The state govt. shall categorize the areas into industrial commercial, residential or silence area/zone for the purpose of implementation of noise standards for different areas.</a:t>
            </a:r>
          </a:p>
          <a:p>
            <a:pPr marL="342900" indent="-342900" algn="just">
              <a:buFontTx/>
              <a:buChar char="-"/>
            </a:pPr>
            <a:endParaRPr lang="en-US" sz="2200" dirty="0" smtClean="0"/>
          </a:p>
          <a:p>
            <a:pPr marL="342900" indent="-342900" algn="just">
              <a:buFontTx/>
              <a:buChar char="-"/>
            </a:pPr>
            <a:r>
              <a:rPr lang="en-US" sz="2200" dirty="0" smtClean="0"/>
              <a:t>The state govt. shall take measures for abatement of noise including noise emanating from vehicular movements and ensure that the existing noise levels do not exceed the ambient air quality standards specified under these rules.</a:t>
            </a:r>
          </a:p>
          <a:p>
            <a:pPr marL="342900" indent="-342900" algn="just">
              <a:buFontTx/>
              <a:buChar char="-"/>
            </a:pPr>
            <a:endParaRPr lang="en-US" sz="2200" dirty="0" smtClean="0"/>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179767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a:p>
        </p:txBody>
      </p:sp>
      <p:sp>
        <p:nvSpPr>
          <p:cNvPr id="3" name="Rectangle 2"/>
          <p:cNvSpPr/>
          <p:nvPr/>
        </p:nvSpPr>
        <p:spPr>
          <a:xfrm>
            <a:off x="914400" y="381000"/>
            <a:ext cx="7010400" cy="769441"/>
          </a:xfrm>
          <a:prstGeom prst="rect">
            <a:avLst/>
          </a:prstGeom>
        </p:spPr>
        <p:txBody>
          <a:bodyPr wrap="square">
            <a:spAutoFit/>
          </a:bodyPr>
          <a:lstStyle/>
          <a:p>
            <a:pPr algn="just"/>
            <a:r>
              <a:rPr lang="en-US" sz="2200" b="1" dirty="0" smtClean="0">
                <a:solidFill>
                  <a:srgbClr val="FF0000"/>
                </a:solidFill>
              </a:rPr>
              <a:t>Section 3 :- Ambient Air Quality Standards in respect of noise for different areas/zones</a:t>
            </a:r>
            <a:endParaRPr lang="en-US" sz="2200" b="1" dirty="0">
              <a:solidFill>
                <a:srgbClr val="FF0000"/>
              </a:solidFill>
            </a:endParaRPr>
          </a:p>
        </p:txBody>
      </p:sp>
      <p:sp>
        <p:nvSpPr>
          <p:cNvPr id="5" name="Rectangle 4"/>
          <p:cNvSpPr/>
          <p:nvPr/>
        </p:nvSpPr>
        <p:spPr>
          <a:xfrm>
            <a:off x="914400" y="1119187"/>
            <a:ext cx="7010400" cy="4493538"/>
          </a:xfrm>
          <a:prstGeom prst="rect">
            <a:avLst/>
          </a:prstGeom>
        </p:spPr>
        <p:txBody>
          <a:bodyPr wrap="square">
            <a:spAutoFit/>
          </a:bodyPr>
          <a:lstStyle/>
          <a:p>
            <a:pPr marL="342900" indent="-342900" algn="just">
              <a:buFontTx/>
              <a:buChar char="-"/>
            </a:pPr>
            <a:r>
              <a:rPr lang="en-US" sz="2200" dirty="0" smtClean="0"/>
              <a:t>All development authorities, local bodies and other concerned authorities while planning development activity or carrying out functions relating to town and country planning shall take into consideration all aspects of noise pollution as a parameter of quality of life to avoid noise menace and to achieve the objective of maintaining the ambient air quality standards in respect of noise.</a:t>
            </a:r>
          </a:p>
          <a:p>
            <a:pPr marL="342900" indent="-342900" algn="just">
              <a:buFontTx/>
              <a:buChar char="-"/>
            </a:pPr>
            <a:endParaRPr lang="en-US" sz="2200" dirty="0" smtClean="0"/>
          </a:p>
          <a:p>
            <a:pPr marL="342900" indent="-342900" algn="just">
              <a:buFontTx/>
              <a:buChar char="-"/>
            </a:pPr>
            <a:r>
              <a:rPr lang="en-US" sz="2200" dirty="0" smtClean="0"/>
              <a:t>An area comprising not less than 100 </a:t>
            </a:r>
            <a:r>
              <a:rPr lang="en-US" sz="2200" dirty="0" err="1" smtClean="0"/>
              <a:t>metres</a:t>
            </a:r>
            <a:r>
              <a:rPr lang="en-US" sz="2200" dirty="0" smtClean="0"/>
              <a:t> around hospitals, educational institutions and courts may be declared as silence area/zone for the purpose of these rules.</a:t>
            </a:r>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429020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Schedule (See Rule 3(1) and (4)</a:t>
            </a:r>
            <a:endParaRPr lang="en-US" sz="2200" b="1" dirty="0">
              <a:solidFill>
                <a:srgbClr val="FF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769553257"/>
              </p:ext>
            </p:extLst>
          </p:nvPr>
        </p:nvGraphicFramePr>
        <p:xfrm>
          <a:off x="1143000" y="838200"/>
          <a:ext cx="7010400" cy="2292713"/>
        </p:xfrm>
        <a:graphic>
          <a:graphicData uri="http://schemas.openxmlformats.org/drawingml/2006/table">
            <a:tbl>
              <a:tblPr>
                <a:tableStyleId>{18603FDC-E32A-4AB5-989C-0864C3EAD2B8}</a:tableStyleId>
              </a:tblPr>
              <a:tblGrid>
                <a:gridCol w="1289269"/>
                <a:gridCol w="2800131"/>
                <a:gridCol w="1631731"/>
                <a:gridCol w="1289269"/>
              </a:tblGrid>
              <a:tr h="359133">
                <a:tc rowSpan="2">
                  <a:txBody>
                    <a:bodyPr/>
                    <a:lstStyle/>
                    <a:p>
                      <a:pPr algn="ctr" fontAlgn="ctr"/>
                      <a:r>
                        <a:rPr lang="en-US" sz="1800" b="1" u="none" strike="noStrike" dirty="0">
                          <a:effectLst/>
                        </a:rPr>
                        <a:t>Area Code</a:t>
                      </a:r>
                      <a:endParaRPr lang="en-US" sz="1800" b="1" i="0" u="none" strike="noStrike" dirty="0">
                        <a:solidFill>
                          <a:srgbClr val="000000"/>
                        </a:solidFill>
                        <a:effectLst/>
                        <a:latin typeface="Arial"/>
                      </a:endParaRPr>
                    </a:p>
                  </a:txBody>
                  <a:tcPr marL="9525" marR="9525" marT="9525" marB="0" anchor="ctr"/>
                </a:tc>
                <a:tc rowSpan="2">
                  <a:txBody>
                    <a:bodyPr/>
                    <a:lstStyle/>
                    <a:p>
                      <a:pPr algn="ctr" fontAlgn="ctr"/>
                      <a:r>
                        <a:rPr lang="en-US" sz="1800" b="1" u="none" strike="noStrike" dirty="0">
                          <a:effectLst/>
                        </a:rPr>
                        <a:t>Category of Area/Zone</a:t>
                      </a:r>
                      <a:endParaRPr lang="en-US" sz="1800" b="1" i="0" u="none" strike="noStrike" dirty="0">
                        <a:solidFill>
                          <a:srgbClr val="000000"/>
                        </a:solidFill>
                        <a:effectLst/>
                        <a:latin typeface="Arial"/>
                      </a:endParaRPr>
                    </a:p>
                  </a:txBody>
                  <a:tcPr marL="9525" marR="9525" marT="9525" marB="0" anchor="ctr"/>
                </a:tc>
                <a:tc gridSpan="2">
                  <a:txBody>
                    <a:bodyPr/>
                    <a:lstStyle/>
                    <a:p>
                      <a:pPr algn="ctr" fontAlgn="b"/>
                      <a:r>
                        <a:rPr lang="en-US" sz="1800" b="1" u="none" strike="noStrike" dirty="0">
                          <a:effectLst/>
                        </a:rPr>
                        <a:t>Limits in dB (A) </a:t>
                      </a:r>
                      <a:r>
                        <a:rPr lang="en-US" sz="1800" b="1" u="none" strike="noStrike" dirty="0" err="1">
                          <a:effectLst/>
                        </a:rPr>
                        <a:t>Leq</a:t>
                      </a:r>
                      <a:r>
                        <a:rPr lang="en-US" sz="1800" b="1" u="none" strike="noStrike" dirty="0">
                          <a:effectLst/>
                        </a:rPr>
                        <a:t>*</a:t>
                      </a:r>
                      <a:endParaRPr lang="en-US" sz="1800" b="1" i="0" u="none" strike="noStrike" dirty="0">
                        <a:solidFill>
                          <a:srgbClr val="000000"/>
                        </a:solidFill>
                        <a:effectLst/>
                        <a:latin typeface="Arial"/>
                      </a:endParaRPr>
                    </a:p>
                  </a:txBody>
                  <a:tcPr marL="9525" marR="9525" marT="9525" marB="0" anchor="b"/>
                </a:tc>
                <a:tc hMerge="1">
                  <a:txBody>
                    <a:bodyPr/>
                    <a:lstStyle/>
                    <a:p>
                      <a:endParaRPr lang="en-US"/>
                    </a:p>
                  </a:txBody>
                  <a:tcPr/>
                </a:tc>
              </a:tr>
              <a:tr h="564228">
                <a:tc vMerge="1">
                  <a:txBody>
                    <a:bodyPr/>
                    <a:lstStyle/>
                    <a:p>
                      <a:endParaRPr lang="en-US"/>
                    </a:p>
                  </a:txBody>
                  <a:tcPr/>
                </a:tc>
                <a:tc vMerge="1">
                  <a:txBody>
                    <a:bodyPr/>
                    <a:lstStyle/>
                    <a:p>
                      <a:endParaRPr lang="en-US"/>
                    </a:p>
                  </a:txBody>
                  <a:tcPr/>
                </a:tc>
                <a:tc>
                  <a:txBody>
                    <a:bodyPr/>
                    <a:lstStyle/>
                    <a:p>
                      <a:pPr algn="ctr" fontAlgn="b"/>
                      <a:r>
                        <a:rPr lang="en-US" sz="1800" b="1" u="none" strike="noStrike" dirty="0">
                          <a:effectLst/>
                        </a:rPr>
                        <a:t>Day Time</a:t>
                      </a:r>
                      <a:endParaRPr lang="en-US" sz="1800" b="1" i="0" u="none" strike="noStrike" dirty="0">
                        <a:solidFill>
                          <a:srgbClr val="000000"/>
                        </a:solidFill>
                        <a:effectLst/>
                        <a:latin typeface="Arial"/>
                      </a:endParaRPr>
                    </a:p>
                  </a:txBody>
                  <a:tcPr marL="9525" marR="9525" marT="9525" marB="0" anchor="b"/>
                </a:tc>
                <a:tc>
                  <a:txBody>
                    <a:bodyPr/>
                    <a:lstStyle/>
                    <a:p>
                      <a:pPr algn="ctr" fontAlgn="b"/>
                      <a:r>
                        <a:rPr lang="en-US" sz="1800" b="1" u="none" strike="noStrike" dirty="0">
                          <a:effectLst/>
                        </a:rPr>
                        <a:t>Night Time</a:t>
                      </a:r>
                      <a:endParaRPr lang="en-US" sz="1800" b="1" i="0" u="none" strike="noStrike" dirty="0">
                        <a:solidFill>
                          <a:srgbClr val="000000"/>
                        </a:solidFill>
                        <a:effectLst/>
                        <a:latin typeface="Arial"/>
                      </a:endParaRPr>
                    </a:p>
                  </a:txBody>
                  <a:tcPr marL="9525" marR="9525" marT="9525" marB="0" anchor="b"/>
                </a:tc>
              </a:tr>
              <a:tr h="342338">
                <a:tc>
                  <a:txBody>
                    <a:bodyPr/>
                    <a:lstStyle/>
                    <a:p>
                      <a:pPr algn="ctr" fontAlgn="b"/>
                      <a:r>
                        <a:rPr lang="en-US" sz="1800" b="1" u="none" strike="noStrike">
                          <a:effectLst/>
                        </a:rPr>
                        <a:t>A</a:t>
                      </a:r>
                      <a:endParaRPr lang="en-US" sz="1800" b="1" i="0" u="none" strike="noStrike">
                        <a:solidFill>
                          <a:srgbClr val="000000"/>
                        </a:solidFill>
                        <a:effectLst/>
                        <a:latin typeface="Arial"/>
                      </a:endParaRPr>
                    </a:p>
                  </a:txBody>
                  <a:tcPr marL="9525" marR="9525" marT="9525" marB="0" anchor="b"/>
                </a:tc>
                <a:tc>
                  <a:txBody>
                    <a:bodyPr/>
                    <a:lstStyle/>
                    <a:p>
                      <a:pPr algn="ctr" fontAlgn="b"/>
                      <a:r>
                        <a:rPr lang="en-US" sz="1800" b="1" u="none" strike="noStrike" dirty="0">
                          <a:effectLst/>
                        </a:rPr>
                        <a:t>Industrial Area</a:t>
                      </a:r>
                      <a:endParaRPr lang="en-US" sz="1800" b="1" i="0" u="none" strike="noStrike" dirty="0">
                        <a:solidFill>
                          <a:srgbClr val="000000"/>
                        </a:solidFill>
                        <a:effectLst/>
                        <a:latin typeface="Arial"/>
                      </a:endParaRPr>
                    </a:p>
                  </a:txBody>
                  <a:tcPr marL="9525" marR="9525" marT="9525" marB="0" anchor="b"/>
                </a:tc>
                <a:tc>
                  <a:txBody>
                    <a:bodyPr/>
                    <a:lstStyle/>
                    <a:p>
                      <a:pPr algn="ctr" fontAlgn="b"/>
                      <a:r>
                        <a:rPr lang="en-US" sz="1800" b="1" u="none" strike="noStrike">
                          <a:effectLst/>
                        </a:rPr>
                        <a:t>75</a:t>
                      </a:r>
                      <a:endParaRPr lang="en-US" sz="1800" b="1" i="0" u="none" strike="noStrike">
                        <a:solidFill>
                          <a:srgbClr val="000000"/>
                        </a:solidFill>
                        <a:effectLst/>
                        <a:latin typeface="Arial"/>
                      </a:endParaRPr>
                    </a:p>
                  </a:txBody>
                  <a:tcPr marL="9525" marR="9525" marT="9525" marB="0" anchor="b"/>
                </a:tc>
                <a:tc>
                  <a:txBody>
                    <a:bodyPr/>
                    <a:lstStyle/>
                    <a:p>
                      <a:pPr algn="ctr" fontAlgn="b"/>
                      <a:r>
                        <a:rPr lang="en-US" sz="1800" b="1" u="none" strike="noStrike">
                          <a:effectLst/>
                        </a:rPr>
                        <a:t>70</a:t>
                      </a:r>
                      <a:endParaRPr lang="en-US" sz="1800" b="1" i="0" u="none" strike="noStrike">
                        <a:solidFill>
                          <a:srgbClr val="000000"/>
                        </a:solidFill>
                        <a:effectLst/>
                        <a:latin typeface="Arial"/>
                      </a:endParaRPr>
                    </a:p>
                  </a:txBody>
                  <a:tcPr marL="9525" marR="9525" marT="9525" marB="0" anchor="b"/>
                </a:tc>
              </a:tr>
              <a:tr h="342338">
                <a:tc>
                  <a:txBody>
                    <a:bodyPr/>
                    <a:lstStyle/>
                    <a:p>
                      <a:pPr algn="ctr" fontAlgn="b"/>
                      <a:r>
                        <a:rPr lang="en-US" sz="1800" b="1" u="none" strike="noStrike">
                          <a:effectLst/>
                        </a:rPr>
                        <a:t>B</a:t>
                      </a:r>
                      <a:endParaRPr lang="en-US" sz="1800" b="1" i="0" u="none" strike="noStrike">
                        <a:solidFill>
                          <a:srgbClr val="000000"/>
                        </a:solidFill>
                        <a:effectLst/>
                        <a:latin typeface="Arial"/>
                      </a:endParaRPr>
                    </a:p>
                  </a:txBody>
                  <a:tcPr marL="9525" marR="9525" marT="9525" marB="0" anchor="b"/>
                </a:tc>
                <a:tc>
                  <a:txBody>
                    <a:bodyPr/>
                    <a:lstStyle/>
                    <a:p>
                      <a:pPr algn="ctr" fontAlgn="b"/>
                      <a:r>
                        <a:rPr lang="en-US" sz="1800" b="1" u="none" strike="noStrike">
                          <a:effectLst/>
                        </a:rPr>
                        <a:t>Commercial Area</a:t>
                      </a:r>
                      <a:endParaRPr lang="en-US" sz="1800" b="1" i="0" u="none" strike="noStrike">
                        <a:solidFill>
                          <a:srgbClr val="000000"/>
                        </a:solidFill>
                        <a:effectLst/>
                        <a:latin typeface="Arial"/>
                      </a:endParaRPr>
                    </a:p>
                  </a:txBody>
                  <a:tcPr marL="9525" marR="9525" marT="9525" marB="0" anchor="b"/>
                </a:tc>
                <a:tc>
                  <a:txBody>
                    <a:bodyPr/>
                    <a:lstStyle/>
                    <a:p>
                      <a:pPr algn="ctr" fontAlgn="b"/>
                      <a:r>
                        <a:rPr lang="en-US" sz="1800" b="1" u="none" strike="noStrike">
                          <a:effectLst/>
                        </a:rPr>
                        <a:t>65</a:t>
                      </a:r>
                      <a:endParaRPr lang="en-US" sz="1800" b="1" i="0" u="none" strike="noStrike">
                        <a:solidFill>
                          <a:srgbClr val="000000"/>
                        </a:solidFill>
                        <a:effectLst/>
                        <a:latin typeface="Arial"/>
                      </a:endParaRPr>
                    </a:p>
                  </a:txBody>
                  <a:tcPr marL="9525" marR="9525" marT="9525" marB="0" anchor="b"/>
                </a:tc>
                <a:tc>
                  <a:txBody>
                    <a:bodyPr/>
                    <a:lstStyle/>
                    <a:p>
                      <a:pPr algn="ctr" fontAlgn="b"/>
                      <a:r>
                        <a:rPr lang="en-US" sz="1800" b="1" u="none" strike="noStrike">
                          <a:effectLst/>
                        </a:rPr>
                        <a:t>55</a:t>
                      </a:r>
                      <a:endParaRPr lang="en-US" sz="1800" b="1" i="0" u="none" strike="noStrike">
                        <a:solidFill>
                          <a:srgbClr val="000000"/>
                        </a:solidFill>
                        <a:effectLst/>
                        <a:latin typeface="Arial"/>
                      </a:endParaRPr>
                    </a:p>
                  </a:txBody>
                  <a:tcPr marL="9525" marR="9525" marT="9525" marB="0" anchor="b"/>
                </a:tc>
              </a:tr>
              <a:tr h="342338">
                <a:tc>
                  <a:txBody>
                    <a:bodyPr/>
                    <a:lstStyle/>
                    <a:p>
                      <a:pPr algn="ctr" fontAlgn="b"/>
                      <a:r>
                        <a:rPr lang="en-US" sz="1800" b="1" u="none" strike="noStrike">
                          <a:effectLst/>
                        </a:rPr>
                        <a:t>C</a:t>
                      </a:r>
                      <a:endParaRPr lang="en-US" sz="1800" b="1" i="0" u="none" strike="noStrike">
                        <a:solidFill>
                          <a:srgbClr val="000000"/>
                        </a:solidFill>
                        <a:effectLst/>
                        <a:latin typeface="Arial"/>
                      </a:endParaRPr>
                    </a:p>
                  </a:txBody>
                  <a:tcPr marL="9525" marR="9525" marT="9525" marB="0" anchor="b"/>
                </a:tc>
                <a:tc>
                  <a:txBody>
                    <a:bodyPr/>
                    <a:lstStyle/>
                    <a:p>
                      <a:pPr algn="ctr" fontAlgn="b"/>
                      <a:r>
                        <a:rPr lang="en-US" sz="1800" b="1" u="none" strike="noStrike">
                          <a:effectLst/>
                        </a:rPr>
                        <a:t>Residential Area</a:t>
                      </a:r>
                      <a:endParaRPr lang="en-US" sz="1800" b="1" i="0" u="none" strike="noStrike">
                        <a:solidFill>
                          <a:srgbClr val="000000"/>
                        </a:solidFill>
                        <a:effectLst/>
                        <a:latin typeface="Arial"/>
                      </a:endParaRPr>
                    </a:p>
                  </a:txBody>
                  <a:tcPr marL="9525" marR="9525" marT="9525" marB="0" anchor="b"/>
                </a:tc>
                <a:tc>
                  <a:txBody>
                    <a:bodyPr/>
                    <a:lstStyle/>
                    <a:p>
                      <a:pPr algn="ctr" fontAlgn="b"/>
                      <a:r>
                        <a:rPr lang="en-US" sz="1800" b="1" u="none" strike="noStrike">
                          <a:effectLst/>
                        </a:rPr>
                        <a:t>55</a:t>
                      </a:r>
                      <a:endParaRPr lang="en-US" sz="1800" b="1" i="0" u="none" strike="noStrike">
                        <a:solidFill>
                          <a:srgbClr val="000000"/>
                        </a:solidFill>
                        <a:effectLst/>
                        <a:latin typeface="Arial"/>
                      </a:endParaRPr>
                    </a:p>
                  </a:txBody>
                  <a:tcPr marL="9525" marR="9525" marT="9525" marB="0" anchor="b"/>
                </a:tc>
                <a:tc>
                  <a:txBody>
                    <a:bodyPr/>
                    <a:lstStyle/>
                    <a:p>
                      <a:pPr algn="ctr" fontAlgn="b"/>
                      <a:r>
                        <a:rPr lang="en-US" sz="1800" b="1" u="none" strike="noStrike">
                          <a:effectLst/>
                        </a:rPr>
                        <a:t>45</a:t>
                      </a:r>
                      <a:endParaRPr lang="en-US" sz="1800" b="1" i="0" u="none" strike="noStrike">
                        <a:solidFill>
                          <a:srgbClr val="000000"/>
                        </a:solidFill>
                        <a:effectLst/>
                        <a:latin typeface="Arial"/>
                      </a:endParaRPr>
                    </a:p>
                  </a:txBody>
                  <a:tcPr marL="9525" marR="9525" marT="9525" marB="0" anchor="b"/>
                </a:tc>
              </a:tr>
              <a:tr h="342338">
                <a:tc>
                  <a:txBody>
                    <a:bodyPr/>
                    <a:lstStyle/>
                    <a:p>
                      <a:pPr algn="ctr" fontAlgn="b"/>
                      <a:r>
                        <a:rPr lang="en-US" sz="1800" b="1" u="none" strike="noStrike">
                          <a:effectLst/>
                        </a:rPr>
                        <a:t>D</a:t>
                      </a:r>
                      <a:endParaRPr lang="en-US" sz="1800" b="1" i="0" u="none" strike="noStrike">
                        <a:solidFill>
                          <a:srgbClr val="000000"/>
                        </a:solidFill>
                        <a:effectLst/>
                        <a:latin typeface="Arial"/>
                      </a:endParaRPr>
                    </a:p>
                  </a:txBody>
                  <a:tcPr marL="9525" marR="9525" marT="9525" marB="0" anchor="b"/>
                </a:tc>
                <a:tc>
                  <a:txBody>
                    <a:bodyPr/>
                    <a:lstStyle/>
                    <a:p>
                      <a:pPr algn="ctr" fontAlgn="b"/>
                      <a:r>
                        <a:rPr lang="en-US" sz="1800" b="1" u="none" strike="noStrike" dirty="0">
                          <a:effectLst/>
                        </a:rPr>
                        <a:t>Silence Zone</a:t>
                      </a:r>
                      <a:endParaRPr lang="en-US" sz="1800" b="1" i="0" u="none" strike="noStrike" dirty="0">
                        <a:solidFill>
                          <a:srgbClr val="000000"/>
                        </a:solidFill>
                        <a:effectLst/>
                        <a:latin typeface="Arial"/>
                      </a:endParaRPr>
                    </a:p>
                  </a:txBody>
                  <a:tcPr marL="9525" marR="9525" marT="9525" marB="0" anchor="b"/>
                </a:tc>
                <a:tc>
                  <a:txBody>
                    <a:bodyPr/>
                    <a:lstStyle/>
                    <a:p>
                      <a:pPr algn="ctr" fontAlgn="b"/>
                      <a:r>
                        <a:rPr lang="en-US" sz="1800" b="1" u="none" strike="noStrike">
                          <a:effectLst/>
                        </a:rPr>
                        <a:t>50</a:t>
                      </a:r>
                      <a:endParaRPr lang="en-US" sz="1800" b="1" i="0" u="none" strike="noStrike">
                        <a:solidFill>
                          <a:srgbClr val="000000"/>
                        </a:solidFill>
                        <a:effectLst/>
                        <a:latin typeface="Arial"/>
                      </a:endParaRPr>
                    </a:p>
                  </a:txBody>
                  <a:tcPr marL="9525" marR="9525" marT="9525" marB="0" anchor="b"/>
                </a:tc>
                <a:tc>
                  <a:txBody>
                    <a:bodyPr/>
                    <a:lstStyle/>
                    <a:p>
                      <a:pPr algn="ctr" fontAlgn="b"/>
                      <a:r>
                        <a:rPr lang="en-US" sz="1800" b="1" u="none" strike="noStrike" dirty="0">
                          <a:effectLst/>
                        </a:rPr>
                        <a:t>40</a:t>
                      </a:r>
                      <a:endParaRPr lang="en-US" sz="1800" b="1" i="0" u="none" strike="noStrike" dirty="0">
                        <a:solidFill>
                          <a:srgbClr val="000000"/>
                        </a:solidFill>
                        <a:effectLst/>
                        <a:latin typeface="Arial"/>
                      </a:endParaRPr>
                    </a:p>
                  </a:txBody>
                  <a:tcPr marL="9525" marR="9525" marT="9525" marB="0" anchor="b"/>
                </a:tc>
              </a:tr>
            </a:tbl>
          </a:graphicData>
        </a:graphic>
      </p:graphicFrame>
      <p:sp>
        <p:nvSpPr>
          <p:cNvPr id="9" name="TextBox 8"/>
          <p:cNvSpPr txBox="1"/>
          <p:nvPr/>
        </p:nvSpPr>
        <p:spPr>
          <a:xfrm>
            <a:off x="862012" y="3207111"/>
            <a:ext cx="8059882" cy="3539430"/>
          </a:xfrm>
          <a:prstGeom prst="rect">
            <a:avLst/>
          </a:prstGeom>
          <a:noFill/>
        </p:spPr>
        <p:txBody>
          <a:bodyPr wrap="square" rtlCol="0">
            <a:spAutoFit/>
          </a:bodyPr>
          <a:lstStyle/>
          <a:p>
            <a:r>
              <a:rPr lang="en-US" dirty="0" smtClean="0"/>
              <a:t>Note :-</a:t>
            </a:r>
          </a:p>
          <a:p>
            <a:r>
              <a:rPr lang="en-US" dirty="0" smtClean="0"/>
              <a:t>1. Day time shall mean from 6:00 am to 10:00 pm</a:t>
            </a:r>
          </a:p>
          <a:p>
            <a:r>
              <a:rPr lang="en-US" dirty="0" smtClean="0"/>
              <a:t>2. Night time shall mean from 10:00 to 6:00 am</a:t>
            </a:r>
          </a:p>
          <a:p>
            <a:r>
              <a:rPr lang="en-US" dirty="0" smtClean="0"/>
              <a:t>3. Silence Zone is an area comprising not less than 100 </a:t>
            </a:r>
            <a:r>
              <a:rPr lang="en-US" dirty="0" err="1" smtClean="0"/>
              <a:t>metres</a:t>
            </a:r>
            <a:r>
              <a:rPr lang="en-US" dirty="0" smtClean="0"/>
              <a:t> around hospitals, educational institutions, courts, religious places or any other area which is declared as such by the competent authority.</a:t>
            </a:r>
          </a:p>
          <a:p>
            <a:endParaRPr lang="en-US" sz="800" dirty="0" smtClean="0"/>
          </a:p>
          <a:p>
            <a:r>
              <a:rPr lang="en-US" b="1" dirty="0" smtClean="0"/>
              <a:t>*dB(A) </a:t>
            </a:r>
            <a:r>
              <a:rPr lang="en-US" b="1" dirty="0" err="1" smtClean="0"/>
              <a:t>Leq</a:t>
            </a:r>
            <a:r>
              <a:rPr lang="en-US" dirty="0" smtClean="0"/>
              <a:t> denotes the time weighted average of the level of sound in </a:t>
            </a:r>
            <a:r>
              <a:rPr lang="en-US" dirty="0" err="1" smtClean="0"/>
              <a:t>decibles</a:t>
            </a:r>
            <a:r>
              <a:rPr lang="en-US" dirty="0" smtClean="0"/>
              <a:t> on scale A which is relatable to human hearing.</a:t>
            </a:r>
          </a:p>
          <a:p>
            <a:r>
              <a:rPr lang="en-US" dirty="0" smtClean="0"/>
              <a:t>A </a:t>
            </a:r>
            <a:r>
              <a:rPr lang="en-US" b="1" dirty="0" smtClean="0"/>
              <a:t>“</a:t>
            </a:r>
            <a:r>
              <a:rPr lang="en-US" b="1" dirty="0" err="1" smtClean="0"/>
              <a:t>decible</a:t>
            </a:r>
            <a:r>
              <a:rPr lang="en-US" b="1" dirty="0" smtClean="0"/>
              <a:t>”</a:t>
            </a:r>
            <a:r>
              <a:rPr lang="en-US" dirty="0" smtClean="0"/>
              <a:t> is a unit in which noise is measured.</a:t>
            </a:r>
          </a:p>
          <a:p>
            <a:r>
              <a:rPr lang="en-US" b="1" dirty="0" smtClean="0"/>
              <a:t>“A” </a:t>
            </a:r>
            <a:r>
              <a:rPr lang="en-US" dirty="0" smtClean="0"/>
              <a:t>in dB(A) </a:t>
            </a:r>
            <a:r>
              <a:rPr lang="en-US" dirty="0" err="1" smtClean="0"/>
              <a:t>Leq</a:t>
            </a:r>
            <a:r>
              <a:rPr lang="en-US" dirty="0" smtClean="0"/>
              <a:t>, denotes the frequency weighting in the measurement of noise and corresponds to frequency response characteristics of the ear.</a:t>
            </a:r>
          </a:p>
          <a:p>
            <a:r>
              <a:rPr lang="en-US" dirty="0" err="1" smtClean="0"/>
              <a:t>Leq</a:t>
            </a:r>
            <a:r>
              <a:rPr lang="en-US" dirty="0" smtClean="0"/>
              <a:t>: It is an energy mean of the noise level over a specified period.</a:t>
            </a:r>
            <a:endParaRPr lang="en-US" dirty="0"/>
          </a:p>
        </p:txBody>
      </p:sp>
      <p:pic>
        <p:nvPicPr>
          <p:cNvPr id="10"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428596" y="6286520"/>
            <a:ext cx="540765" cy="571480"/>
          </a:xfrm>
          <a:prstGeom prst="rect">
            <a:avLst/>
          </a:prstGeom>
          <a:noFill/>
        </p:spPr>
      </p:pic>
    </p:spTree>
    <p:extLst>
      <p:ext uri="{BB962C8B-B14F-4D97-AF65-F5344CB8AC3E}">
        <p14:creationId xmlns:p14="http://schemas.microsoft.com/office/powerpoint/2010/main" xmlns="" val="494083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a:p>
        </p:txBody>
      </p:sp>
      <p:pic>
        <p:nvPicPr>
          <p:cNvPr id="4100" name="Picture 4" descr="https://s-media-cache-ak0.pinimg.com/736x/ee/41/7a/ee417a5de05505800a80a02bfe470aaf.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743200" y="-381000"/>
            <a:ext cx="3810000" cy="6978022"/>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F:\KALPESH Jan 10\MEMBERSHIP &amp; CONFEENCE\ProBono India\ProBono India\About ProBono\ProBono Logo Final.jpg"/>
          <p:cNvPicPr>
            <a:picLocks noChangeAspect="1" noChangeArrowheads="1"/>
          </p:cNvPicPr>
          <p:nvPr/>
        </p:nvPicPr>
        <p:blipFill>
          <a:blip r:embed="rId4"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28520041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00400" y="609600"/>
            <a:ext cx="2786062" cy="347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2009775" y="4876799"/>
            <a:ext cx="5334000" cy="584775"/>
          </a:xfrm>
          <a:prstGeom prst="rect">
            <a:avLst/>
          </a:prstGeom>
          <a:noFill/>
        </p:spPr>
        <p:txBody>
          <a:bodyPr wrap="square" rtlCol="0">
            <a:spAutoFit/>
          </a:bodyPr>
          <a:lstStyle/>
          <a:p>
            <a:pPr algn="ctr"/>
            <a:r>
              <a:rPr lang="en-US" sz="3200" b="1" dirty="0" smtClean="0"/>
              <a:t>Digital Sound Level Meter</a:t>
            </a:r>
            <a:endParaRPr lang="en-US" sz="3200" b="1" dirty="0"/>
          </a:p>
        </p:txBody>
      </p:sp>
      <p:pic>
        <p:nvPicPr>
          <p:cNvPr id="7" name="Picture 2" descr="F:\KALPESH Jan 10\MEMBERSHIP &amp; CONFEENCE\ProBono India\ProBono India\About ProBono\ProBono Logo Final.jpg"/>
          <p:cNvPicPr>
            <a:picLocks noChangeAspect="1" noChangeArrowheads="1"/>
          </p:cNvPicPr>
          <p:nvPr/>
        </p:nvPicPr>
        <p:blipFill>
          <a:blip r:embed="rId4"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197954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a:p>
        </p:txBody>
      </p:sp>
      <p:sp>
        <p:nvSpPr>
          <p:cNvPr id="3" name="Rectangle 2"/>
          <p:cNvSpPr/>
          <p:nvPr/>
        </p:nvSpPr>
        <p:spPr>
          <a:xfrm>
            <a:off x="914400" y="381000"/>
            <a:ext cx="7010400" cy="769441"/>
          </a:xfrm>
          <a:prstGeom prst="rect">
            <a:avLst/>
          </a:prstGeom>
        </p:spPr>
        <p:txBody>
          <a:bodyPr wrap="square">
            <a:spAutoFit/>
          </a:bodyPr>
          <a:lstStyle/>
          <a:p>
            <a:pPr algn="just"/>
            <a:r>
              <a:rPr lang="en-US" sz="2200" b="1" dirty="0" smtClean="0">
                <a:solidFill>
                  <a:srgbClr val="FF0000"/>
                </a:solidFill>
              </a:rPr>
              <a:t>Section 4 :- Responsibility as to enforcement of noise pollution</a:t>
            </a:r>
            <a:endParaRPr lang="en-US" sz="2200" b="1" dirty="0">
              <a:solidFill>
                <a:srgbClr val="FF0000"/>
              </a:solidFill>
            </a:endParaRPr>
          </a:p>
        </p:txBody>
      </p:sp>
      <p:sp>
        <p:nvSpPr>
          <p:cNvPr id="5" name="Rectangle 4"/>
          <p:cNvSpPr/>
          <p:nvPr/>
        </p:nvSpPr>
        <p:spPr>
          <a:xfrm>
            <a:off x="914400" y="1119187"/>
            <a:ext cx="7010400" cy="4801314"/>
          </a:xfrm>
          <a:prstGeom prst="rect">
            <a:avLst/>
          </a:prstGeom>
        </p:spPr>
        <p:txBody>
          <a:bodyPr wrap="square">
            <a:spAutoFit/>
          </a:bodyPr>
          <a:lstStyle/>
          <a:p>
            <a:pPr marL="342900" indent="-342900" algn="just">
              <a:buFontTx/>
              <a:buChar char="-"/>
            </a:pPr>
            <a:r>
              <a:rPr lang="en-US" sz="2200" dirty="0" smtClean="0"/>
              <a:t>The noise levels in any area/zone shall not exceed the ambient air quality standards in respect of noise as specified in the Schedule</a:t>
            </a:r>
          </a:p>
          <a:p>
            <a:pPr marL="342900" indent="-342900" algn="just">
              <a:buFontTx/>
              <a:buChar char="-"/>
            </a:pPr>
            <a:endParaRPr lang="en-US" sz="2200" dirty="0" smtClean="0"/>
          </a:p>
          <a:p>
            <a:pPr marL="342900" indent="-342900" algn="just">
              <a:buFontTx/>
              <a:buChar char="-"/>
            </a:pPr>
            <a:r>
              <a:rPr lang="en-US" sz="2200" dirty="0" smtClean="0"/>
              <a:t>The authority shall be responsible for the enforcement of noise pollution control measures and the due compliance of the ambient air quality standards in respect of noise.</a:t>
            </a:r>
          </a:p>
          <a:p>
            <a:pPr algn="just"/>
            <a:endParaRPr lang="en-US" sz="2200" dirty="0"/>
          </a:p>
          <a:p>
            <a:pPr algn="just"/>
            <a:r>
              <a:rPr lang="en-US" b="1" dirty="0" smtClean="0"/>
              <a:t>Authority (Section 2(c)) </a:t>
            </a:r>
            <a:r>
              <a:rPr lang="en-US" dirty="0" smtClean="0"/>
              <a:t>means and includes any authority or officer authorized by the central govt. or as the case may be, the state govt. in accordance with the laws in force and includes a District Magistrate, Police Commissioner, or any other officer not below the rank of the Deputy SP designated for the maintenance of the ambient air quality standards in respect of noise under any law for the time being in force.</a:t>
            </a:r>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840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1000"/>
                                        <p:tgtEl>
                                          <p:spTgt spid="5">
                                            <p:txEl>
                                              <p:pRg st="4" end="4"/>
                                            </p:txEl>
                                          </p:spTgt>
                                        </p:tgtEl>
                                      </p:cBhvr>
                                    </p:animEffect>
                                    <p:anim calcmode="lin" valueType="num">
                                      <p:cBhvr>
                                        <p:cTn id="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a:p>
        </p:txBody>
      </p:sp>
      <p:sp>
        <p:nvSpPr>
          <p:cNvPr id="3" name="Rectangle 2"/>
          <p:cNvSpPr/>
          <p:nvPr/>
        </p:nvSpPr>
        <p:spPr>
          <a:xfrm>
            <a:off x="914400" y="381000"/>
            <a:ext cx="7010400" cy="769441"/>
          </a:xfrm>
          <a:prstGeom prst="rect">
            <a:avLst/>
          </a:prstGeom>
        </p:spPr>
        <p:txBody>
          <a:bodyPr wrap="square">
            <a:spAutoFit/>
          </a:bodyPr>
          <a:lstStyle/>
          <a:p>
            <a:pPr algn="just"/>
            <a:r>
              <a:rPr lang="en-US" sz="2200" b="1" dirty="0" smtClean="0">
                <a:solidFill>
                  <a:srgbClr val="FF0000"/>
                </a:solidFill>
              </a:rPr>
              <a:t>Section 5 :- Restrictions on the use of loud speakers/public address system</a:t>
            </a:r>
            <a:endParaRPr lang="en-US" sz="2200" b="1" dirty="0">
              <a:solidFill>
                <a:srgbClr val="FF0000"/>
              </a:solidFill>
            </a:endParaRPr>
          </a:p>
        </p:txBody>
      </p:sp>
      <p:sp>
        <p:nvSpPr>
          <p:cNvPr id="5" name="Rectangle 4"/>
          <p:cNvSpPr/>
          <p:nvPr/>
        </p:nvSpPr>
        <p:spPr>
          <a:xfrm>
            <a:off x="914400" y="1119187"/>
            <a:ext cx="7010400" cy="3139321"/>
          </a:xfrm>
          <a:prstGeom prst="rect">
            <a:avLst/>
          </a:prstGeom>
        </p:spPr>
        <p:txBody>
          <a:bodyPr wrap="square">
            <a:spAutoFit/>
          </a:bodyPr>
          <a:lstStyle/>
          <a:p>
            <a:pPr marL="342900" indent="-342900" algn="just">
              <a:buFontTx/>
              <a:buChar char="-"/>
            </a:pPr>
            <a:r>
              <a:rPr lang="en-US" sz="2200" dirty="0" smtClean="0"/>
              <a:t>A loud speaker or a public address system shall not be used except after obtaining written permission from the authority.</a:t>
            </a:r>
          </a:p>
          <a:p>
            <a:pPr marL="342900" indent="-342900" algn="just">
              <a:buFontTx/>
              <a:buChar char="-"/>
            </a:pPr>
            <a:endParaRPr lang="en-US" sz="2200" dirty="0" smtClean="0"/>
          </a:p>
          <a:p>
            <a:pPr marL="342900" indent="-342900" algn="just">
              <a:buFontTx/>
              <a:buChar char="-"/>
            </a:pPr>
            <a:r>
              <a:rPr lang="en-US" sz="2200" dirty="0" smtClean="0"/>
              <a:t>A loud speaker or a public address system shall not be used at night (between 10-00 pm to 6-00 pm) except in closed premises for communication within, e.g. auditorium, conference rooms, community halls and banquet halls.</a:t>
            </a:r>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2097074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What is Noise ?</a:t>
            </a:r>
            <a:endParaRPr lang="en-US" sz="2200" b="1" dirty="0">
              <a:solidFill>
                <a:srgbClr val="FF0000"/>
              </a:solidFill>
            </a:endParaRPr>
          </a:p>
        </p:txBody>
      </p:sp>
      <p:sp>
        <p:nvSpPr>
          <p:cNvPr id="5" name="Rectangle 4"/>
          <p:cNvSpPr/>
          <p:nvPr/>
        </p:nvSpPr>
        <p:spPr>
          <a:xfrm>
            <a:off x="914400" y="990600"/>
            <a:ext cx="7010400" cy="3477875"/>
          </a:xfrm>
          <a:prstGeom prst="rect">
            <a:avLst/>
          </a:prstGeom>
        </p:spPr>
        <p:txBody>
          <a:bodyPr wrap="square">
            <a:spAutoFit/>
          </a:bodyPr>
          <a:lstStyle/>
          <a:p>
            <a:pPr algn="just"/>
            <a:r>
              <a:rPr lang="en-US" sz="2200" dirty="0" smtClean="0"/>
              <a:t>The expression “noise” has not been defined statutorily. But, the expression “noise” was inserted into the Air (Prevention &amp; Control of Pollution) Act, 1981 by the Amendment Act.</a:t>
            </a:r>
          </a:p>
          <a:p>
            <a:pPr algn="just"/>
            <a:endParaRPr lang="en-US" sz="2200" dirty="0"/>
          </a:p>
          <a:p>
            <a:pPr algn="just"/>
            <a:r>
              <a:rPr lang="en-US" sz="2200" dirty="0" smtClean="0"/>
              <a:t>“air pollutant” means any solid, liquid or gaseous substance including noise present in the atmosphere in such concentration as may be or tend to be injurious to human being or other living creatures or plant or property or environment.”</a:t>
            </a:r>
            <a:endParaRPr lang="en-US" sz="2200" dirty="0"/>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1914370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a:p>
        </p:txBody>
      </p:sp>
      <p:sp>
        <p:nvSpPr>
          <p:cNvPr id="3" name="Rectangle 2"/>
          <p:cNvSpPr/>
          <p:nvPr/>
        </p:nvSpPr>
        <p:spPr>
          <a:xfrm>
            <a:off x="914400" y="381000"/>
            <a:ext cx="7010400" cy="769441"/>
          </a:xfrm>
          <a:prstGeom prst="rect">
            <a:avLst/>
          </a:prstGeom>
        </p:spPr>
        <p:txBody>
          <a:bodyPr wrap="square">
            <a:spAutoFit/>
          </a:bodyPr>
          <a:lstStyle/>
          <a:p>
            <a:pPr algn="just"/>
            <a:r>
              <a:rPr lang="en-US" sz="2200" b="1" dirty="0" smtClean="0">
                <a:solidFill>
                  <a:srgbClr val="FF0000"/>
                </a:solidFill>
              </a:rPr>
              <a:t>Section 6 :- Consequences of any violation in silence zone/area.</a:t>
            </a:r>
            <a:endParaRPr lang="en-US" sz="2200" b="1" dirty="0">
              <a:solidFill>
                <a:srgbClr val="FF0000"/>
              </a:solidFill>
            </a:endParaRPr>
          </a:p>
        </p:txBody>
      </p:sp>
      <p:sp>
        <p:nvSpPr>
          <p:cNvPr id="5" name="Rectangle 4"/>
          <p:cNvSpPr/>
          <p:nvPr/>
        </p:nvSpPr>
        <p:spPr>
          <a:xfrm>
            <a:off x="914400" y="1119187"/>
            <a:ext cx="7010400" cy="4154984"/>
          </a:xfrm>
          <a:prstGeom prst="rect">
            <a:avLst/>
          </a:prstGeom>
        </p:spPr>
        <p:txBody>
          <a:bodyPr wrap="square">
            <a:spAutoFit/>
          </a:bodyPr>
          <a:lstStyle/>
          <a:p>
            <a:pPr algn="just"/>
            <a:r>
              <a:rPr lang="en-US" sz="2200" dirty="0" smtClean="0"/>
              <a:t>Whoever, in any place covered under the silence zone/area commits any of the followings offence, he shall be liable for penalty under the provisions of the act.</a:t>
            </a:r>
          </a:p>
          <a:p>
            <a:pPr algn="just"/>
            <a:endParaRPr lang="en-US" sz="2200" dirty="0" smtClean="0"/>
          </a:p>
          <a:p>
            <a:pPr marL="342900" indent="-342900" algn="just">
              <a:buFontTx/>
              <a:buChar char="-"/>
            </a:pPr>
            <a:r>
              <a:rPr lang="en-US" sz="2200" dirty="0" smtClean="0"/>
              <a:t>Whoever, plays any music or uses any sound amplifiers.</a:t>
            </a:r>
          </a:p>
          <a:p>
            <a:pPr marL="342900" indent="-342900" algn="just">
              <a:buFontTx/>
              <a:buChar char="-"/>
            </a:pPr>
            <a:endParaRPr lang="en-US" sz="2200" dirty="0" smtClean="0"/>
          </a:p>
          <a:p>
            <a:pPr marL="342900" indent="-342900" algn="just">
              <a:buFontTx/>
              <a:buChar char="-"/>
            </a:pPr>
            <a:r>
              <a:rPr lang="en-US" sz="2200" dirty="0" smtClean="0"/>
              <a:t>Whoever, beats drum or tom-tom or blows a horn either musical or pressure or trumpet or beats or sounds any instrument or</a:t>
            </a:r>
          </a:p>
          <a:p>
            <a:pPr marL="342900" indent="-342900" algn="just">
              <a:buFontTx/>
              <a:buChar char="-"/>
            </a:pPr>
            <a:endParaRPr lang="en-US" sz="2200" dirty="0" smtClean="0"/>
          </a:p>
          <a:p>
            <a:pPr marL="342900" indent="-342900" algn="just">
              <a:buFontTx/>
              <a:buChar char="-"/>
            </a:pPr>
            <a:r>
              <a:rPr lang="en-US" sz="2200" dirty="0" smtClean="0"/>
              <a:t>Whoever, exhibits any mimetic, musical or other performances of a nature to attract crowds.</a:t>
            </a:r>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1633596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21</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Section 7 :- Complaints to be made to the authority</a:t>
            </a:r>
            <a:endParaRPr lang="en-US" sz="2200" b="1" dirty="0">
              <a:solidFill>
                <a:srgbClr val="FF0000"/>
              </a:solidFill>
            </a:endParaRPr>
          </a:p>
        </p:txBody>
      </p:sp>
      <p:sp>
        <p:nvSpPr>
          <p:cNvPr id="5" name="Rectangle 4"/>
          <p:cNvSpPr/>
          <p:nvPr/>
        </p:nvSpPr>
        <p:spPr>
          <a:xfrm>
            <a:off x="914400" y="838200"/>
            <a:ext cx="7010400" cy="2800767"/>
          </a:xfrm>
          <a:prstGeom prst="rect">
            <a:avLst/>
          </a:prstGeom>
        </p:spPr>
        <p:txBody>
          <a:bodyPr wrap="square">
            <a:spAutoFit/>
          </a:bodyPr>
          <a:lstStyle/>
          <a:p>
            <a:pPr marL="342900" indent="-342900" algn="just">
              <a:buFontTx/>
              <a:buChar char="-"/>
            </a:pPr>
            <a:r>
              <a:rPr lang="en-US" sz="2200" dirty="0" smtClean="0"/>
              <a:t>A person may, if the noise level exceeds the ambient noise standards by 10 dB (A) or more given in the corresponding columns against any area/zone make a complaint to the authority.</a:t>
            </a:r>
          </a:p>
          <a:p>
            <a:pPr marL="342900" indent="-342900" algn="just">
              <a:buFontTx/>
              <a:buChar char="-"/>
            </a:pPr>
            <a:endParaRPr lang="en-US" sz="2200" dirty="0" smtClean="0"/>
          </a:p>
          <a:p>
            <a:pPr marL="342900" indent="-342900" algn="just">
              <a:buFontTx/>
              <a:buChar char="-"/>
            </a:pPr>
            <a:r>
              <a:rPr lang="en-US" sz="2200" dirty="0" smtClean="0"/>
              <a:t>The authority shall act on the complaint and take action against the violator in accordance with the provisions of these rules and any other law in force.</a:t>
            </a:r>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17151175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a:p>
        </p:txBody>
      </p:sp>
      <p:sp>
        <p:nvSpPr>
          <p:cNvPr id="3" name="Rectangle 2"/>
          <p:cNvSpPr/>
          <p:nvPr/>
        </p:nvSpPr>
        <p:spPr>
          <a:xfrm>
            <a:off x="914400" y="381000"/>
            <a:ext cx="7010400" cy="769441"/>
          </a:xfrm>
          <a:prstGeom prst="rect">
            <a:avLst/>
          </a:prstGeom>
        </p:spPr>
        <p:txBody>
          <a:bodyPr wrap="square">
            <a:spAutoFit/>
          </a:bodyPr>
          <a:lstStyle/>
          <a:p>
            <a:pPr algn="just"/>
            <a:r>
              <a:rPr lang="en-US" sz="2200" b="1" dirty="0" smtClean="0">
                <a:solidFill>
                  <a:srgbClr val="FF0000"/>
                </a:solidFill>
              </a:rPr>
              <a:t>Section 8 :- Power to prohibit etc., continuance of music sound or noise.</a:t>
            </a:r>
            <a:endParaRPr lang="en-US" sz="2200" b="1" dirty="0">
              <a:solidFill>
                <a:srgbClr val="FF0000"/>
              </a:solidFill>
            </a:endParaRPr>
          </a:p>
        </p:txBody>
      </p:sp>
      <p:sp>
        <p:nvSpPr>
          <p:cNvPr id="5" name="Rectangle 4"/>
          <p:cNvSpPr/>
          <p:nvPr/>
        </p:nvSpPr>
        <p:spPr>
          <a:xfrm>
            <a:off x="914400" y="1119187"/>
            <a:ext cx="7239000" cy="5109091"/>
          </a:xfrm>
          <a:prstGeom prst="rect">
            <a:avLst/>
          </a:prstGeom>
        </p:spPr>
        <p:txBody>
          <a:bodyPr wrap="square">
            <a:spAutoFit/>
          </a:bodyPr>
          <a:lstStyle/>
          <a:p>
            <a:pPr algn="just"/>
            <a:r>
              <a:rPr lang="en-US" sz="2200" dirty="0" smtClean="0"/>
              <a:t>- If the authority is satisfied from the report of an officer </a:t>
            </a:r>
            <a:r>
              <a:rPr lang="en-US" sz="2200" dirty="0" err="1" smtClean="0"/>
              <a:t>incharge</a:t>
            </a:r>
            <a:r>
              <a:rPr lang="en-US" sz="2200" dirty="0" smtClean="0"/>
              <a:t> of a police station or other information received by him that it is necessary to do so in order to prevent annoyance, disturbance, discomfort or injury or risk of annoyance, disturbance, discomfort or injury to the public or to any person who dwell or occupy property on the vicinity, he may by a written order issue such direction as he may consider necessary to any person for preventing, prohibiting, controlling or regulating :- </a:t>
            </a:r>
          </a:p>
          <a:p>
            <a:pPr algn="just"/>
            <a:endParaRPr lang="en-US" sz="800" dirty="0" smtClean="0"/>
          </a:p>
          <a:p>
            <a:pPr algn="just"/>
            <a:r>
              <a:rPr lang="en-US" sz="2000" dirty="0" smtClean="0"/>
              <a:t>a. The incidence or continuance in or upon any premises of</a:t>
            </a:r>
          </a:p>
          <a:p>
            <a:pPr algn="just"/>
            <a:r>
              <a:rPr lang="en-US" sz="2000" dirty="0" smtClean="0"/>
              <a:t>- Any vocal or instrumental music</a:t>
            </a:r>
          </a:p>
          <a:p>
            <a:pPr algn="just"/>
            <a:r>
              <a:rPr lang="en-US" sz="2000" dirty="0" smtClean="0"/>
              <a:t>- Sounds caused by playing, beating, clashing, blowing or use in any manner whatsoever of any instrument including loudspeakers, public address systems, appliance or apparatus or contrivance which is capable of producing or re-producing sound, or</a:t>
            </a:r>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20296474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a:p>
        </p:txBody>
      </p:sp>
      <p:sp>
        <p:nvSpPr>
          <p:cNvPr id="3" name="Rectangle 2"/>
          <p:cNvSpPr/>
          <p:nvPr/>
        </p:nvSpPr>
        <p:spPr>
          <a:xfrm>
            <a:off x="914400" y="381000"/>
            <a:ext cx="7010400" cy="769441"/>
          </a:xfrm>
          <a:prstGeom prst="rect">
            <a:avLst/>
          </a:prstGeom>
        </p:spPr>
        <p:txBody>
          <a:bodyPr wrap="square">
            <a:spAutoFit/>
          </a:bodyPr>
          <a:lstStyle/>
          <a:p>
            <a:pPr algn="just"/>
            <a:r>
              <a:rPr lang="en-US" sz="2200" b="1" dirty="0" smtClean="0">
                <a:solidFill>
                  <a:srgbClr val="FF0000"/>
                </a:solidFill>
              </a:rPr>
              <a:t>Section 8 :- Power to prohibit etc., continuance of music sound or noise.</a:t>
            </a:r>
            <a:endParaRPr lang="en-US" sz="2200" b="1" dirty="0">
              <a:solidFill>
                <a:srgbClr val="FF0000"/>
              </a:solidFill>
            </a:endParaRPr>
          </a:p>
        </p:txBody>
      </p:sp>
      <p:sp>
        <p:nvSpPr>
          <p:cNvPr id="5" name="Rectangle 4"/>
          <p:cNvSpPr/>
          <p:nvPr/>
        </p:nvSpPr>
        <p:spPr>
          <a:xfrm>
            <a:off x="914400" y="1119187"/>
            <a:ext cx="7239000" cy="3816429"/>
          </a:xfrm>
          <a:prstGeom prst="rect">
            <a:avLst/>
          </a:prstGeom>
        </p:spPr>
        <p:txBody>
          <a:bodyPr wrap="square">
            <a:spAutoFit/>
          </a:bodyPr>
          <a:lstStyle/>
          <a:p>
            <a:pPr algn="just"/>
            <a:r>
              <a:rPr lang="en-US" sz="2200" dirty="0" smtClean="0"/>
              <a:t>-The authority empowered under sub-rule (1) may, either on its own motion, or on the application of any person aggrieved by an order made under sub-rule (1), either rescind, modify or alter any such order.</a:t>
            </a:r>
          </a:p>
          <a:p>
            <a:pPr algn="just"/>
            <a:endParaRPr lang="en-US" sz="2200" dirty="0"/>
          </a:p>
          <a:p>
            <a:pPr algn="just"/>
            <a:r>
              <a:rPr lang="en-US" sz="2200" dirty="0" smtClean="0"/>
              <a:t>Provided that before any such application is disposed of, the said authority shall afford to the applicant an opportunity of appearing before it either in person or by a person representing him and showing cause against the order and shall, if it reflects any such application either wholly or in part, record its reasons for such rejection.</a:t>
            </a:r>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38751024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24</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Constitution of India : Noise Pollution</a:t>
            </a:r>
            <a:endParaRPr lang="en-US" sz="2200" b="1" dirty="0">
              <a:solidFill>
                <a:srgbClr val="FF0000"/>
              </a:solidFill>
            </a:endParaRPr>
          </a:p>
        </p:txBody>
      </p:sp>
      <p:sp>
        <p:nvSpPr>
          <p:cNvPr id="5" name="Rectangle 4"/>
          <p:cNvSpPr/>
          <p:nvPr/>
        </p:nvSpPr>
        <p:spPr>
          <a:xfrm>
            <a:off x="914400" y="914400"/>
            <a:ext cx="7010400" cy="3816429"/>
          </a:xfrm>
          <a:prstGeom prst="rect">
            <a:avLst/>
          </a:prstGeom>
        </p:spPr>
        <p:txBody>
          <a:bodyPr wrap="square">
            <a:spAutoFit/>
          </a:bodyPr>
          <a:lstStyle/>
          <a:p>
            <a:pPr marL="342900" indent="-342900" algn="just">
              <a:buFontTx/>
              <a:buChar char="-"/>
            </a:pPr>
            <a:r>
              <a:rPr lang="en-US" sz="2200" dirty="0" smtClean="0"/>
              <a:t>There is no whisper of “noise” or “noise pollution” as such in the Constitution of India.</a:t>
            </a:r>
          </a:p>
          <a:p>
            <a:pPr marL="342900" indent="-342900" algn="just">
              <a:buFontTx/>
              <a:buChar char="-"/>
            </a:pPr>
            <a:endParaRPr lang="en-US" sz="2200" dirty="0" smtClean="0"/>
          </a:p>
          <a:p>
            <a:pPr marL="342900" indent="-342900" algn="just">
              <a:buFontTx/>
              <a:buChar char="-"/>
            </a:pPr>
            <a:r>
              <a:rPr lang="en-US" sz="2200" dirty="0" smtClean="0"/>
              <a:t>However during festivals like Diwali, </a:t>
            </a:r>
            <a:r>
              <a:rPr lang="en-US" sz="2200" dirty="0" err="1" smtClean="0"/>
              <a:t>Dushera</a:t>
            </a:r>
            <a:r>
              <a:rPr lang="en-US" sz="2200" dirty="0" smtClean="0"/>
              <a:t>, </a:t>
            </a:r>
            <a:r>
              <a:rPr lang="en-US" sz="2200" dirty="0" err="1" smtClean="0"/>
              <a:t>Holi</a:t>
            </a:r>
            <a:r>
              <a:rPr lang="en-US" sz="2200" dirty="0" smtClean="0"/>
              <a:t>, </a:t>
            </a:r>
            <a:r>
              <a:rPr lang="en-US" sz="2200" dirty="0" err="1" smtClean="0"/>
              <a:t>Idd</a:t>
            </a:r>
            <a:r>
              <a:rPr lang="en-US" sz="2200" dirty="0" smtClean="0"/>
              <a:t> and Christmas etc. including family </a:t>
            </a:r>
            <a:r>
              <a:rPr lang="en-US" sz="2200" dirty="0" err="1" smtClean="0"/>
              <a:t>programmes</a:t>
            </a:r>
            <a:r>
              <a:rPr lang="en-US" sz="2200" dirty="0"/>
              <a:t> </a:t>
            </a:r>
            <a:r>
              <a:rPr lang="en-US" sz="2200" dirty="0" smtClean="0"/>
              <a:t>like marriage and birthday, the Indian people developed tradition to create noise by use of high intensity microphones and loudspeakers etc.</a:t>
            </a:r>
          </a:p>
          <a:p>
            <a:pPr marL="342900" indent="-342900" algn="just">
              <a:buFontTx/>
              <a:buChar char="-"/>
            </a:pPr>
            <a:endParaRPr lang="en-US" sz="2200" dirty="0" smtClean="0"/>
          </a:p>
          <a:p>
            <a:pPr marL="342900" indent="-342900" algn="just">
              <a:buFontTx/>
              <a:buChar char="-"/>
            </a:pPr>
            <a:r>
              <a:rPr lang="en-US" sz="2200" dirty="0" smtClean="0"/>
              <a:t>These ingredients are enormous source of noise pollution.</a:t>
            </a:r>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4080399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25</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Constitution of India : Noise Pollution</a:t>
            </a:r>
            <a:endParaRPr lang="en-US" sz="2200" b="1" dirty="0">
              <a:solidFill>
                <a:srgbClr val="FF0000"/>
              </a:solidFill>
            </a:endParaRPr>
          </a:p>
        </p:txBody>
      </p:sp>
      <p:sp>
        <p:nvSpPr>
          <p:cNvPr id="5" name="Rectangle 4"/>
          <p:cNvSpPr/>
          <p:nvPr/>
        </p:nvSpPr>
        <p:spPr>
          <a:xfrm>
            <a:off x="914400" y="914400"/>
            <a:ext cx="7010400" cy="4154984"/>
          </a:xfrm>
          <a:prstGeom prst="rect">
            <a:avLst/>
          </a:prstGeom>
        </p:spPr>
        <p:txBody>
          <a:bodyPr wrap="square">
            <a:spAutoFit/>
          </a:bodyPr>
          <a:lstStyle/>
          <a:p>
            <a:pPr algn="just"/>
            <a:r>
              <a:rPr lang="en-US" sz="2200" i="1" dirty="0" err="1" smtClean="0"/>
              <a:t>Maulana</a:t>
            </a:r>
            <a:r>
              <a:rPr lang="en-US" sz="2200" i="1" dirty="0" smtClean="0"/>
              <a:t> Mufti Syed </a:t>
            </a:r>
            <a:r>
              <a:rPr lang="en-US" sz="2200" i="1" dirty="0" err="1" smtClean="0"/>
              <a:t>Md</a:t>
            </a:r>
            <a:r>
              <a:rPr lang="en-US" sz="2200" i="1" dirty="0" smtClean="0"/>
              <a:t> </a:t>
            </a:r>
            <a:r>
              <a:rPr lang="en-US" sz="2200" i="1" dirty="0" err="1" smtClean="0"/>
              <a:t>Noorur</a:t>
            </a:r>
            <a:r>
              <a:rPr lang="en-US" sz="2200" i="1" dirty="0" smtClean="0"/>
              <a:t> </a:t>
            </a:r>
            <a:r>
              <a:rPr lang="en-US" sz="2200" i="1" dirty="0" err="1" smtClean="0"/>
              <a:t>Rehman</a:t>
            </a:r>
            <a:r>
              <a:rPr lang="en-US" sz="2200" i="1" dirty="0" smtClean="0"/>
              <a:t> </a:t>
            </a:r>
            <a:r>
              <a:rPr lang="en-US" sz="2200" i="1" dirty="0" err="1" smtClean="0"/>
              <a:t>Barkati</a:t>
            </a:r>
            <a:r>
              <a:rPr lang="en-US" sz="2200" i="1" dirty="0" smtClean="0"/>
              <a:t> &amp; </a:t>
            </a:r>
            <a:r>
              <a:rPr lang="en-US" sz="2200" i="1" dirty="0" err="1" smtClean="0"/>
              <a:t>Ors</a:t>
            </a:r>
            <a:r>
              <a:rPr lang="en-US" sz="2200" i="1" dirty="0" smtClean="0"/>
              <a:t> v/s. State of Bengal and </a:t>
            </a:r>
            <a:r>
              <a:rPr lang="en-US" sz="2200" i="1" dirty="0" err="1" smtClean="0"/>
              <a:t>Ors</a:t>
            </a:r>
            <a:r>
              <a:rPr lang="en-US" sz="2200" i="1" dirty="0" smtClean="0"/>
              <a:t>. (AIR 1999 Cal 15)</a:t>
            </a:r>
          </a:p>
          <a:p>
            <a:pPr algn="just"/>
            <a:endParaRPr lang="en-US" sz="2200" i="1" dirty="0"/>
          </a:p>
          <a:p>
            <a:pPr algn="just"/>
            <a:r>
              <a:rPr lang="en-US" sz="2200" dirty="0" smtClean="0"/>
              <a:t>Calcutta HC observed that use of microphone is of recent origin and accordingly it could not be said that the use of microphone and loudspeakers are essential and </a:t>
            </a:r>
            <a:r>
              <a:rPr lang="en-US" sz="2200" dirty="0" err="1" smtClean="0"/>
              <a:t>intergral</a:t>
            </a:r>
            <a:r>
              <a:rPr lang="en-US" sz="2200" dirty="0"/>
              <a:t> </a:t>
            </a:r>
            <a:r>
              <a:rPr lang="en-US" sz="2200" dirty="0" smtClean="0"/>
              <a:t>part of the religion.</a:t>
            </a:r>
          </a:p>
          <a:p>
            <a:pPr algn="just"/>
            <a:endParaRPr lang="en-US" sz="2200" dirty="0"/>
          </a:p>
          <a:p>
            <a:pPr algn="just"/>
            <a:r>
              <a:rPr lang="en-US" sz="2200" dirty="0" smtClean="0"/>
              <a:t>The court further held that use of loudspeakers and microphones in </a:t>
            </a:r>
            <a:r>
              <a:rPr lang="en-US" sz="2200" i="1" dirty="0" err="1" smtClean="0"/>
              <a:t>Azaan</a:t>
            </a:r>
            <a:r>
              <a:rPr lang="en-US" sz="2200" i="1" dirty="0" smtClean="0"/>
              <a:t> </a:t>
            </a:r>
            <a:r>
              <a:rPr lang="en-US" sz="2200" dirty="0" smtClean="0"/>
              <a:t>is not essential and integral part of any religion hence there is no violation of right to religion guaranteed under Article 25 of the Constitution of India.</a:t>
            </a:r>
            <a:endParaRPr lang="en-US" sz="2200" i="1" dirty="0" smtClean="0"/>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15970111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26</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Constitution of India : Noise Pollution</a:t>
            </a:r>
            <a:endParaRPr lang="en-US" sz="2200" b="1" dirty="0">
              <a:solidFill>
                <a:srgbClr val="FF0000"/>
              </a:solidFill>
            </a:endParaRPr>
          </a:p>
        </p:txBody>
      </p:sp>
      <p:sp>
        <p:nvSpPr>
          <p:cNvPr id="5" name="Rectangle 4"/>
          <p:cNvSpPr/>
          <p:nvPr/>
        </p:nvSpPr>
        <p:spPr>
          <a:xfrm>
            <a:off x="914400" y="914400"/>
            <a:ext cx="7010400" cy="3139321"/>
          </a:xfrm>
          <a:prstGeom prst="rect">
            <a:avLst/>
          </a:prstGeom>
        </p:spPr>
        <p:txBody>
          <a:bodyPr wrap="square">
            <a:spAutoFit/>
          </a:bodyPr>
          <a:lstStyle/>
          <a:p>
            <a:pPr algn="just"/>
            <a:r>
              <a:rPr lang="en-US" sz="2200" i="1" dirty="0" smtClean="0"/>
              <a:t>Church of God in India v/s. K </a:t>
            </a:r>
            <a:r>
              <a:rPr lang="en-US" sz="2200" i="1" dirty="0" err="1" smtClean="0"/>
              <a:t>K</a:t>
            </a:r>
            <a:r>
              <a:rPr lang="en-US" sz="2200" i="1" dirty="0" smtClean="0"/>
              <a:t> R Majestic Colony Welfare Association &amp; </a:t>
            </a:r>
            <a:r>
              <a:rPr lang="en-US" sz="2200" i="1" dirty="0" err="1" smtClean="0"/>
              <a:t>Ors</a:t>
            </a:r>
            <a:r>
              <a:rPr lang="en-US" sz="2200" i="1" dirty="0" smtClean="0"/>
              <a:t>. (AIR 2000 SC 2773)</a:t>
            </a:r>
          </a:p>
          <a:p>
            <a:pPr algn="just"/>
            <a:endParaRPr lang="en-US" sz="2200" i="1" dirty="0"/>
          </a:p>
          <a:p>
            <a:pPr algn="just"/>
            <a:r>
              <a:rPr lang="en-US" sz="2200" dirty="0" smtClean="0"/>
              <a:t>SC held that no religion prescribes that prayers should be performed by disturbing the peace of others. The question involved in this case was whether in a country having multiple religious communities a religious community could claim its right to add to noise pollution on the ground of religion.</a:t>
            </a:r>
            <a:endParaRPr lang="en-US" sz="2200" i="1" dirty="0" smtClean="0"/>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3127712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27</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Constitution of India : Noise Pollution</a:t>
            </a:r>
            <a:endParaRPr lang="en-US" sz="2200" b="1" dirty="0">
              <a:solidFill>
                <a:srgbClr val="FF0000"/>
              </a:solidFill>
            </a:endParaRPr>
          </a:p>
        </p:txBody>
      </p:sp>
      <p:sp>
        <p:nvSpPr>
          <p:cNvPr id="5" name="Rectangle 4"/>
          <p:cNvSpPr/>
          <p:nvPr/>
        </p:nvSpPr>
        <p:spPr>
          <a:xfrm>
            <a:off x="914400" y="914400"/>
            <a:ext cx="7010400" cy="3477875"/>
          </a:xfrm>
          <a:prstGeom prst="rect">
            <a:avLst/>
          </a:prstGeom>
        </p:spPr>
        <p:txBody>
          <a:bodyPr wrap="square">
            <a:spAutoFit/>
          </a:bodyPr>
          <a:lstStyle/>
          <a:p>
            <a:pPr algn="just"/>
            <a:r>
              <a:rPr lang="en-US" sz="2200" i="1" dirty="0" smtClean="0"/>
              <a:t>Om </a:t>
            </a:r>
            <a:r>
              <a:rPr lang="en-US" sz="2200" i="1" dirty="0" err="1" smtClean="0"/>
              <a:t>Biramgama</a:t>
            </a:r>
            <a:r>
              <a:rPr lang="en-US" sz="2200" i="1" dirty="0" smtClean="0"/>
              <a:t> Religious Society v/s. State (1996)</a:t>
            </a:r>
          </a:p>
          <a:p>
            <a:pPr algn="just"/>
            <a:endParaRPr lang="en-US" sz="2200" i="1" dirty="0"/>
          </a:p>
          <a:p>
            <a:pPr algn="just"/>
            <a:r>
              <a:rPr lang="en-US" sz="2200" dirty="0" smtClean="0"/>
              <a:t>Calcutta HC held that freedom of speech and expression guaranteed under Article 19(1)(a) of the Constitution of India essentially includes freedom not to listen and/or to remain silent. One cannot be permitted to exercise his fundamental right at the cost of others’ health or well being. In the present case the sub-divisional officer rightly directed the petitioner/society not to use any microphone while performing the </a:t>
            </a:r>
            <a:r>
              <a:rPr lang="en-US" sz="2200" dirty="0" err="1" smtClean="0"/>
              <a:t>pooja</a:t>
            </a:r>
            <a:r>
              <a:rPr lang="en-US" sz="2200" dirty="0" smtClean="0"/>
              <a:t> and other religious activities.</a:t>
            </a:r>
            <a:endParaRPr lang="en-US" sz="2200" i="1" dirty="0" smtClean="0"/>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32127914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28</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Constitution of India : Noise Pollution</a:t>
            </a:r>
            <a:endParaRPr lang="en-US" sz="2200" b="1" dirty="0">
              <a:solidFill>
                <a:srgbClr val="FF0000"/>
              </a:solidFill>
            </a:endParaRPr>
          </a:p>
        </p:txBody>
      </p:sp>
      <p:sp>
        <p:nvSpPr>
          <p:cNvPr id="5" name="Rectangle 4"/>
          <p:cNvSpPr/>
          <p:nvPr/>
        </p:nvSpPr>
        <p:spPr>
          <a:xfrm>
            <a:off x="914400" y="914400"/>
            <a:ext cx="7010400" cy="2123658"/>
          </a:xfrm>
          <a:prstGeom prst="rect">
            <a:avLst/>
          </a:prstGeom>
        </p:spPr>
        <p:txBody>
          <a:bodyPr wrap="square">
            <a:spAutoFit/>
          </a:bodyPr>
          <a:lstStyle/>
          <a:p>
            <a:pPr algn="just"/>
            <a:r>
              <a:rPr lang="en-US" sz="2200" i="1" dirty="0" smtClean="0"/>
              <a:t>Forum for the Prevention of Environment and Sound Pollution v/s. Union of India (2006 1 MLJ 49 (SC)</a:t>
            </a:r>
          </a:p>
          <a:p>
            <a:pPr algn="just"/>
            <a:endParaRPr lang="en-US" sz="2200" i="1" dirty="0"/>
          </a:p>
          <a:p>
            <a:pPr algn="just"/>
            <a:r>
              <a:rPr lang="en-US" sz="2200" dirty="0" smtClean="0"/>
              <a:t>SC held that prohibition on use of loudspeaker or public system between 10-00 pm to 12 midnight is not invalid or unconstitutional.</a:t>
            </a:r>
            <a:endParaRPr lang="en-US" sz="2200" i="1" dirty="0" smtClean="0"/>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3890631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29</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Constitution of India : Noise Pollution</a:t>
            </a:r>
            <a:endParaRPr lang="en-US" sz="2200" b="1" dirty="0">
              <a:solidFill>
                <a:srgbClr val="FF0000"/>
              </a:solidFill>
            </a:endParaRPr>
          </a:p>
        </p:txBody>
      </p:sp>
      <p:sp>
        <p:nvSpPr>
          <p:cNvPr id="5" name="Rectangle 4"/>
          <p:cNvSpPr/>
          <p:nvPr/>
        </p:nvSpPr>
        <p:spPr>
          <a:xfrm>
            <a:off x="914400" y="914400"/>
            <a:ext cx="7010400" cy="5170646"/>
          </a:xfrm>
          <a:prstGeom prst="rect">
            <a:avLst/>
          </a:prstGeom>
        </p:spPr>
        <p:txBody>
          <a:bodyPr wrap="square">
            <a:spAutoFit/>
          </a:bodyPr>
          <a:lstStyle/>
          <a:p>
            <a:pPr algn="just"/>
            <a:r>
              <a:rPr lang="en-US" sz="2200" i="1" dirty="0" smtClean="0"/>
              <a:t>S K </a:t>
            </a:r>
            <a:r>
              <a:rPr lang="en-US" sz="2200" i="1" dirty="0" err="1" smtClean="0"/>
              <a:t>Ikram</a:t>
            </a:r>
            <a:r>
              <a:rPr lang="en-US" sz="2200" i="1" dirty="0" smtClean="0"/>
              <a:t> Sheikh </a:t>
            </a:r>
            <a:r>
              <a:rPr lang="en-US" sz="2200" i="1" dirty="0" err="1" smtClean="0"/>
              <a:t>Israil</a:t>
            </a:r>
            <a:r>
              <a:rPr lang="en-US" sz="2200" i="1" dirty="0" smtClean="0"/>
              <a:t> v/s. State of Maharashtra (2007  4 SCC 217)</a:t>
            </a:r>
          </a:p>
          <a:p>
            <a:pPr algn="just"/>
            <a:endParaRPr lang="en-US" sz="2200" i="1" dirty="0"/>
          </a:p>
          <a:p>
            <a:pPr algn="just"/>
            <a:r>
              <a:rPr lang="en-US" sz="2200" dirty="0" smtClean="0"/>
              <a:t>In this case appellants carrying out manufacturing of brass utensils was causing noise pollution affecting the schools and the people of the area. As a result notice to the appellant was issued by the SP directing appellants to stop their activities/business. Before the SC, appellants submitted that they should be given an opportunity to reduce the noise level and take remedial measures.</a:t>
            </a:r>
          </a:p>
          <a:p>
            <a:pPr algn="just"/>
            <a:endParaRPr lang="en-US" sz="2200" i="1" dirty="0"/>
          </a:p>
          <a:p>
            <a:pPr algn="just"/>
            <a:r>
              <a:rPr lang="en-US" sz="2200" dirty="0" smtClean="0"/>
              <a:t>The SC ruled that in these circumstances, appellants were directed to submit a concrete proposal before the authorities concerned stating how they would stick to the norms.</a:t>
            </a:r>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1644143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What is Noise Pollution ?</a:t>
            </a:r>
            <a:endParaRPr lang="en-US" sz="2200" b="1" dirty="0">
              <a:solidFill>
                <a:srgbClr val="FF0000"/>
              </a:solidFill>
            </a:endParaRPr>
          </a:p>
        </p:txBody>
      </p:sp>
      <p:sp>
        <p:nvSpPr>
          <p:cNvPr id="5" name="Rectangle 4"/>
          <p:cNvSpPr/>
          <p:nvPr/>
        </p:nvSpPr>
        <p:spPr>
          <a:xfrm>
            <a:off x="914400" y="990600"/>
            <a:ext cx="7010400" cy="3139321"/>
          </a:xfrm>
          <a:prstGeom prst="rect">
            <a:avLst/>
          </a:prstGeom>
        </p:spPr>
        <p:txBody>
          <a:bodyPr wrap="square">
            <a:spAutoFit/>
          </a:bodyPr>
          <a:lstStyle/>
          <a:p>
            <a:pPr algn="just"/>
            <a:r>
              <a:rPr lang="en-US" sz="2200" dirty="0" smtClean="0"/>
              <a:t>Noise Pollution means defilement of atmosphere due to sound. In other words disturbing the atmosphere by means of sound.</a:t>
            </a:r>
          </a:p>
          <a:p>
            <a:pPr algn="just"/>
            <a:endParaRPr lang="en-US" sz="2200" dirty="0"/>
          </a:p>
          <a:p>
            <a:pPr algn="just"/>
            <a:r>
              <a:rPr lang="en-US" sz="2200" dirty="0" smtClean="0"/>
              <a:t>Recent studies reveal that a prolonged exposure to noise levels above 90 </a:t>
            </a:r>
            <a:r>
              <a:rPr lang="en-US" sz="2200" dirty="0" err="1" smtClean="0"/>
              <a:t>decibles</a:t>
            </a:r>
            <a:r>
              <a:rPr lang="en-US" sz="2200" dirty="0" smtClean="0"/>
              <a:t> can cause permanent deafness. Researcher are of opinion that if the present noise levels continue unfettered, future generation may be born deaf and dumb.</a:t>
            </a:r>
            <a:endParaRPr lang="en-US" sz="2200" dirty="0"/>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1401845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30</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500430" y="1785926"/>
            <a:ext cx="2143125"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2" descr="F:\KALPESH Jan 10\MEMBERSHIP &amp; CONFEENCE\ProBono India\ProBono India\About ProBono\ProBono Logo Final.jpg"/>
          <p:cNvPicPr>
            <a:picLocks noChangeAspect="1" noChangeArrowheads="1"/>
          </p:cNvPicPr>
          <p:nvPr/>
        </p:nvPicPr>
        <p:blipFill>
          <a:blip r:embed="rId4" cstate="print"/>
          <a:srcRect/>
          <a:stretch>
            <a:fillRect/>
          </a:stretch>
        </p:blipFill>
        <p:spPr bwMode="auto">
          <a:xfrm>
            <a:off x="571472" y="6178539"/>
            <a:ext cx="642942" cy="679461"/>
          </a:xfrm>
          <a:prstGeom prst="rect">
            <a:avLst/>
          </a:prstGeom>
          <a:noFill/>
        </p:spPr>
      </p:pic>
      <p:sp>
        <p:nvSpPr>
          <p:cNvPr id="7" name="TextBox 6"/>
          <p:cNvSpPr txBox="1"/>
          <p:nvPr/>
        </p:nvSpPr>
        <p:spPr>
          <a:xfrm>
            <a:off x="2786050" y="4071942"/>
            <a:ext cx="3643338" cy="400110"/>
          </a:xfrm>
          <a:prstGeom prst="rect">
            <a:avLst/>
          </a:prstGeom>
          <a:noFill/>
        </p:spPr>
        <p:txBody>
          <a:bodyPr wrap="square" rtlCol="0">
            <a:spAutoFit/>
          </a:bodyPr>
          <a:lstStyle/>
          <a:p>
            <a:pPr algn="ctr"/>
            <a:r>
              <a:rPr lang="en-IN" sz="2000" b="1" dirty="0" smtClean="0"/>
              <a:t>www.probono-india.in</a:t>
            </a:r>
            <a:endParaRPr lang="en-IN" sz="2000" b="1" dirty="0"/>
          </a:p>
        </p:txBody>
      </p:sp>
    </p:spTree>
    <p:extLst>
      <p:ext uri="{BB962C8B-B14F-4D97-AF65-F5344CB8AC3E}">
        <p14:creationId xmlns:p14="http://schemas.microsoft.com/office/powerpoint/2010/main" xmlns="" val="2053516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Causes of Noise Pollution </a:t>
            </a:r>
            <a:endParaRPr lang="en-US" sz="2200" b="1" dirty="0">
              <a:solidFill>
                <a:srgbClr val="FF0000"/>
              </a:solidFill>
            </a:endParaRPr>
          </a:p>
        </p:txBody>
      </p:sp>
      <p:sp>
        <p:nvSpPr>
          <p:cNvPr id="5" name="Rectangle 4"/>
          <p:cNvSpPr/>
          <p:nvPr/>
        </p:nvSpPr>
        <p:spPr>
          <a:xfrm>
            <a:off x="914400" y="990600"/>
            <a:ext cx="7010400" cy="769441"/>
          </a:xfrm>
          <a:prstGeom prst="rect">
            <a:avLst/>
          </a:prstGeom>
        </p:spPr>
        <p:txBody>
          <a:bodyPr wrap="square">
            <a:spAutoFit/>
          </a:bodyPr>
          <a:lstStyle/>
          <a:p>
            <a:pPr algn="just"/>
            <a:r>
              <a:rPr lang="en-US" sz="2200" b="1" dirty="0" smtClean="0"/>
              <a:t>1. Natural noise pollution </a:t>
            </a:r>
          </a:p>
          <a:p>
            <a:pPr algn="just"/>
            <a:r>
              <a:rPr lang="en-US" sz="2200" b="1" dirty="0" smtClean="0"/>
              <a:t>2. Man-made noise pollution</a:t>
            </a:r>
            <a:endParaRPr lang="en-US" sz="2200" b="1" dirty="0"/>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620020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Causes of Noise Pollution </a:t>
            </a:r>
            <a:endParaRPr lang="en-US" sz="2200" b="1" dirty="0">
              <a:solidFill>
                <a:srgbClr val="FF0000"/>
              </a:solidFill>
            </a:endParaRPr>
          </a:p>
        </p:txBody>
      </p:sp>
      <p:sp>
        <p:nvSpPr>
          <p:cNvPr id="5" name="Rectangle 4"/>
          <p:cNvSpPr/>
          <p:nvPr/>
        </p:nvSpPr>
        <p:spPr>
          <a:xfrm>
            <a:off x="914400" y="990600"/>
            <a:ext cx="7010400" cy="1446550"/>
          </a:xfrm>
          <a:prstGeom prst="rect">
            <a:avLst/>
          </a:prstGeom>
        </p:spPr>
        <p:txBody>
          <a:bodyPr wrap="square">
            <a:spAutoFit/>
          </a:bodyPr>
          <a:lstStyle/>
          <a:p>
            <a:pPr algn="just"/>
            <a:r>
              <a:rPr lang="en-US" sz="2200" b="1" dirty="0" smtClean="0"/>
              <a:t>1. Natural noise pollution </a:t>
            </a:r>
          </a:p>
          <a:p>
            <a:pPr algn="just"/>
            <a:endParaRPr lang="en-US" sz="2200" b="1" dirty="0" smtClean="0"/>
          </a:p>
          <a:p>
            <a:pPr algn="just"/>
            <a:r>
              <a:rPr lang="en-US" sz="2200" dirty="0" smtClean="0"/>
              <a:t>In this category of noise pollution, air, seas, volcanoes, rivers and exchanging voices of living organs.</a:t>
            </a:r>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3495379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Causes of Noise Pollution </a:t>
            </a:r>
            <a:endParaRPr lang="en-US" sz="2200" b="1" dirty="0">
              <a:solidFill>
                <a:srgbClr val="FF0000"/>
              </a:solidFill>
            </a:endParaRPr>
          </a:p>
        </p:txBody>
      </p:sp>
      <p:sp>
        <p:nvSpPr>
          <p:cNvPr id="5" name="Rectangle 4"/>
          <p:cNvSpPr/>
          <p:nvPr/>
        </p:nvSpPr>
        <p:spPr>
          <a:xfrm>
            <a:off x="914400" y="990600"/>
            <a:ext cx="7010400" cy="2123658"/>
          </a:xfrm>
          <a:prstGeom prst="rect">
            <a:avLst/>
          </a:prstGeom>
        </p:spPr>
        <p:txBody>
          <a:bodyPr wrap="square">
            <a:spAutoFit/>
          </a:bodyPr>
          <a:lstStyle/>
          <a:p>
            <a:pPr algn="just"/>
            <a:r>
              <a:rPr lang="en-US" sz="2200" b="1" dirty="0"/>
              <a:t>2</a:t>
            </a:r>
            <a:r>
              <a:rPr lang="en-US" sz="2200" b="1" dirty="0" smtClean="0"/>
              <a:t>. Man-made noise pollution </a:t>
            </a:r>
          </a:p>
          <a:p>
            <a:pPr algn="just"/>
            <a:endParaRPr lang="en-US" sz="2200" dirty="0" smtClean="0"/>
          </a:p>
          <a:p>
            <a:pPr algn="just"/>
            <a:r>
              <a:rPr lang="en-US" sz="2200" dirty="0" smtClean="0"/>
              <a:t>This category of noise pollution is caused by machines, automobiles, trains, aero planes, social and religious celebration, speeches, construction works and other modern equipments</a:t>
            </a:r>
            <a:r>
              <a:rPr lang="en-US" sz="2200" dirty="0"/>
              <a:t>.</a:t>
            </a:r>
            <a:endParaRPr lang="en-US" sz="2200" dirty="0" smtClean="0"/>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3964945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Kinds of Noise Pollution </a:t>
            </a:r>
            <a:endParaRPr lang="en-US" sz="2200" b="1" dirty="0">
              <a:solidFill>
                <a:srgbClr val="FF0000"/>
              </a:solidFill>
            </a:endParaRPr>
          </a:p>
        </p:txBody>
      </p:sp>
      <p:sp>
        <p:nvSpPr>
          <p:cNvPr id="5" name="Rectangle 4"/>
          <p:cNvSpPr/>
          <p:nvPr/>
        </p:nvSpPr>
        <p:spPr>
          <a:xfrm>
            <a:off x="914400" y="990600"/>
            <a:ext cx="7010400" cy="1107996"/>
          </a:xfrm>
          <a:prstGeom prst="rect">
            <a:avLst/>
          </a:prstGeom>
        </p:spPr>
        <p:txBody>
          <a:bodyPr wrap="square">
            <a:spAutoFit/>
          </a:bodyPr>
          <a:lstStyle/>
          <a:p>
            <a:pPr marL="457200" indent="-457200" algn="just">
              <a:buAutoNum type="arabicPeriod"/>
            </a:pPr>
            <a:r>
              <a:rPr lang="en-US" sz="2200" b="1" dirty="0" smtClean="0"/>
              <a:t>Industrial Noise Pollution</a:t>
            </a:r>
          </a:p>
          <a:p>
            <a:pPr marL="457200" indent="-457200" algn="just">
              <a:buAutoNum type="arabicPeriod"/>
            </a:pPr>
            <a:r>
              <a:rPr lang="en-US" sz="2200" b="1" dirty="0" smtClean="0"/>
              <a:t>Urban Noise Pollution</a:t>
            </a:r>
          </a:p>
          <a:p>
            <a:pPr marL="457200" indent="-457200" algn="just">
              <a:buAutoNum type="arabicPeriod"/>
            </a:pPr>
            <a:r>
              <a:rPr lang="en-US" sz="2200" b="1" dirty="0" smtClean="0"/>
              <a:t>Rural Noise Pollution</a:t>
            </a:r>
          </a:p>
        </p:txBody>
      </p:sp>
      <p:pic>
        <p:nvPicPr>
          <p:cNvPr id="7" name="Picture 2" descr="F:\KALPESH Jan 10\MEMBERSHIP &amp; CONFEENCE\ProBono India\ProBono India\About ProBono\ProBono Logo Final.jpg"/>
          <p:cNvPicPr>
            <a:picLocks noChangeAspect="1" noChangeArrowheads="1"/>
          </p:cNvPicPr>
          <p:nvPr/>
        </p:nvPicPr>
        <p:blipFill>
          <a:blip r:embed="rId3"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818601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Kinds of Noise Pollution </a:t>
            </a:r>
            <a:endParaRPr lang="en-US" sz="2200" b="1" dirty="0">
              <a:solidFill>
                <a:srgbClr val="FF0000"/>
              </a:solidFill>
            </a:endParaRPr>
          </a:p>
        </p:txBody>
      </p:sp>
      <p:sp>
        <p:nvSpPr>
          <p:cNvPr id="5" name="Rectangle 4"/>
          <p:cNvSpPr/>
          <p:nvPr/>
        </p:nvSpPr>
        <p:spPr>
          <a:xfrm>
            <a:off x="914400" y="990600"/>
            <a:ext cx="7010400" cy="2462213"/>
          </a:xfrm>
          <a:prstGeom prst="rect">
            <a:avLst/>
          </a:prstGeom>
        </p:spPr>
        <p:txBody>
          <a:bodyPr wrap="square">
            <a:spAutoFit/>
          </a:bodyPr>
          <a:lstStyle/>
          <a:p>
            <a:pPr algn="just"/>
            <a:r>
              <a:rPr lang="en-US" sz="2200" b="1" dirty="0" smtClean="0"/>
              <a:t>1. Industrial Noise Pollution</a:t>
            </a:r>
          </a:p>
          <a:p>
            <a:pPr algn="just"/>
            <a:endParaRPr lang="en-US" sz="2200" dirty="0" smtClean="0"/>
          </a:p>
          <a:p>
            <a:pPr algn="just"/>
            <a:r>
              <a:rPr lang="en-US" sz="2200" dirty="0" smtClean="0"/>
              <a:t>The noise pollution produced due to industrial activities is called industrial noise pollution. In recent decades enormous industrialization has taken place which created noise pollution from industrial sources. Most of the Indian cities are suffering from industrial noise pollution.</a:t>
            </a:r>
          </a:p>
        </p:txBody>
      </p:sp>
    </p:spTree>
    <p:extLst>
      <p:ext uri="{BB962C8B-B14F-4D97-AF65-F5344CB8AC3E}">
        <p14:creationId xmlns:p14="http://schemas.microsoft.com/office/powerpoint/2010/main" xmlns="" val="2894016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a:p>
        </p:txBody>
      </p:sp>
      <p:sp>
        <p:nvSpPr>
          <p:cNvPr id="3" name="Rectangle 2"/>
          <p:cNvSpPr/>
          <p:nvPr/>
        </p:nvSpPr>
        <p:spPr>
          <a:xfrm>
            <a:off x="914400" y="381000"/>
            <a:ext cx="7010400" cy="430887"/>
          </a:xfrm>
          <a:prstGeom prst="rect">
            <a:avLst/>
          </a:prstGeom>
        </p:spPr>
        <p:txBody>
          <a:bodyPr wrap="square">
            <a:spAutoFit/>
          </a:bodyPr>
          <a:lstStyle/>
          <a:p>
            <a:pPr algn="just"/>
            <a:r>
              <a:rPr lang="en-US" sz="2200" b="1" dirty="0" smtClean="0">
                <a:solidFill>
                  <a:srgbClr val="FF0000"/>
                </a:solidFill>
              </a:rPr>
              <a:t>Kinds of Noise Pollution </a:t>
            </a:r>
            <a:endParaRPr lang="en-US" sz="2200" b="1" dirty="0">
              <a:solidFill>
                <a:srgbClr val="FF0000"/>
              </a:solidFill>
            </a:endParaRPr>
          </a:p>
        </p:txBody>
      </p:sp>
      <p:sp>
        <p:nvSpPr>
          <p:cNvPr id="5" name="Rectangle 4"/>
          <p:cNvSpPr/>
          <p:nvPr/>
        </p:nvSpPr>
        <p:spPr>
          <a:xfrm>
            <a:off x="914400" y="990600"/>
            <a:ext cx="7010400" cy="1785104"/>
          </a:xfrm>
          <a:prstGeom prst="rect">
            <a:avLst/>
          </a:prstGeom>
        </p:spPr>
        <p:txBody>
          <a:bodyPr wrap="square">
            <a:spAutoFit/>
          </a:bodyPr>
          <a:lstStyle/>
          <a:p>
            <a:pPr algn="just"/>
            <a:r>
              <a:rPr lang="en-US" sz="2200" b="1" dirty="0" smtClean="0"/>
              <a:t>2. Urban Noise Pollution</a:t>
            </a:r>
          </a:p>
          <a:p>
            <a:pPr algn="just"/>
            <a:endParaRPr lang="en-US" sz="2200" dirty="0"/>
          </a:p>
          <a:p>
            <a:pPr algn="just"/>
            <a:r>
              <a:rPr lang="en-US" sz="2200" dirty="0" smtClean="0"/>
              <a:t>The noise pollution created by automobiles, cultural </a:t>
            </a:r>
            <a:r>
              <a:rPr lang="en-US" sz="2200" dirty="0" err="1" smtClean="0"/>
              <a:t>programmes</a:t>
            </a:r>
            <a:r>
              <a:rPr lang="en-US" sz="2200" dirty="0" smtClean="0"/>
              <a:t>, festivals, advertisement and loudspeakers are the most significant urban noise pollution.</a:t>
            </a:r>
          </a:p>
        </p:txBody>
      </p:sp>
      <p:pic>
        <p:nvPicPr>
          <p:cNvPr id="2050" name="Picture 2" descr="Image result for noise pollution"/>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143000" y="4419600"/>
            <a:ext cx="2743200" cy="1666875"/>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100637" y="4357687"/>
            <a:ext cx="2824163" cy="1790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500312" y="2971800"/>
            <a:ext cx="3619500" cy="12668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2" descr="F:\KALPESH Jan 10\MEMBERSHIP &amp; CONFEENCE\ProBono India\ProBono India\About ProBono\ProBono Logo Final.jpg"/>
          <p:cNvPicPr>
            <a:picLocks noChangeAspect="1" noChangeArrowheads="1"/>
          </p:cNvPicPr>
          <p:nvPr/>
        </p:nvPicPr>
        <p:blipFill>
          <a:blip r:embed="rId6" cstate="print"/>
          <a:srcRect/>
          <a:stretch>
            <a:fillRect/>
          </a:stretch>
        </p:blipFill>
        <p:spPr bwMode="auto">
          <a:xfrm>
            <a:off x="571472" y="6178539"/>
            <a:ext cx="642942" cy="679461"/>
          </a:xfrm>
          <a:prstGeom prst="rect">
            <a:avLst/>
          </a:prstGeom>
          <a:noFill/>
        </p:spPr>
      </p:pic>
    </p:spTree>
    <p:extLst>
      <p:ext uri="{BB962C8B-B14F-4D97-AF65-F5344CB8AC3E}">
        <p14:creationId xmlns:p14="http://schemas.microsoft.com/office/powerpoint/2010/main" xmlns="" val="2894016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4072</TotalTime>
  <Words>2254</Words>
  <Application>Microsoft Office PowerPoint</Application>
  <PresentationFormat>On-screen Show (4:3)</PresentationFormat>
  <Paragraphs>186</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I617</dc:creator>
  <cp:lastModifiedBy>Kalpesh</cp:lastModifiedBy>
  <cp:revision>328</cp:revision>
  <dcterms:created xsi:type="dcterms:W3CDTF">2006-08-16T00:00:00Z</dcterms:created>
  <dcterms:modified xsi:type="dcterms:W3CDTF">2017-04-18T16:15:30Z</dcterms:modified>
</cp:coreProperties>
</file>